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69" r:id="rId5"/>
    <p:sldId id="270" r:id="rId6"/>
    <p:sldId id="261" r:id="rId7"/>
    <p:sldId id="262" r:id="rId8"/>
    <p:sldId id="274" r:id="rId9"/>
    <p:sldId id="263" r:id="rId10"/>
    <p:sldId id="264" r:id="rId11"/>
    <p:sldId id="271" r:id="rId12"/>
    <p:sldId id="272" r:id="rId13"/>
    <p:sldId id="273" r:id="rId14"/>
    <p:sldId id="275" r:id="rId15"/>
    <p:sldId id="268"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F98"/>
    <a:srgbClr val="B1289C"/>
    <a:srgbClr val="000000"/>
    <a:srgbClr val="3C59F2"/>
    <a:srgbClr val="F3F3FF"/>
    <a:srgbClr val="D18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95914" autoAdjust="0"/>
  </p:normalViewPr>
  <p:slideViewPr>
    <p:cSldViewPr snapToGrid="0" snapToObjects="1">
      <p:cViewPr varScale="1">
        <p:scale>
          <a:sx n="72" d="100"/>
          <a:sy n="72" d="100"/>
        </p:scale>
        <p:origin x="4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680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7EE23-68BF-B826-236A-72AACD8F7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C97BB-65F3-81B1-E0E9-97C9903AB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D5496-FB4E-D8DA-2150-9D6F7148AB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1181BC-577E-F75F-11D3-C87BFFB3AE69}"/>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428326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0CD89-E452-8E2D-41ED-6702FDCB4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01B93B-F4DB-F55D-B2DC-0106EE69B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8ADFF-F7EF-5833-AD94-6349643618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703B0A-508F-13B5-523C-FCAD3BBF9B5C}"/>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96281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04198-2987-05DC-6AF8-F4EB12D8E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991AE-5656-001D-CCE1-C3C7DEF735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EC4AE2-5C18-CD5C-6E7A-1EFC1A009E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B001A8-25D7-AD10-9986-F1FE5D7BD796}"/>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1450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D48CF-2AE0-E94B-B888-52A893E89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C1E2B-DE6A-BF87-9574-3341EB4F87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F263BE-19F5-B3B9-5E66-3AAD82B244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FB63DD-D92A-82A3-E9DF-4534EA5D2572}"/>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005241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hyperlink" Target="https://drive.google.com/drive/folders/1J5BUG0K1dyKh9VIqbkFckco-B0ssA3L6" TargetMode="External"/><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docs.google.com/spreadsheets/d/17G8vqB2CXKwzXYWYtyihVt_pPcr7BORXQTLFuy_fvfE/edit?usp=drivesdk" TargetMode="External"/><Relationship Id="rId5" Type="http://schemas.openxmlformats.org/officeDocument/2006/relationships/hyperlink" Target="https://drive.google.com/drive/folders/1H8fiqz-NxlcSUhoP2Xesnm_ztlvTB671" TargetMode="External"/><Relationship Id="rId4" Type="http://schemas.openxmlformats.org/officeDocument/2006/relationships/hyperlink" Target="https://1drv.ms/x/c/3ca247d1f32f674c/EVLOD15XYFxJpYNccyuSF4UBrzYYJxMzPsASr2aodu9cyg?e=T1FC8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14630400" cy="8229600"/>
          </a:xfrm>
          <a:prstGeom prst="rect">
            <a:avLst/>
          </a:prstGeom>
          <a:solidFill>
            <a:srgbClr val="F3F3FF">
              <a:alpha val="75000"/>
            </a:srgbClr>
          </a:solidFill>
          <a:ln/>
        </p:spPr>
        <p:txBody>
          <a:bodyPr/>
          <a:lstStyle/>
          <a:p>
            <a:endParaRPr lang="en-IN" dirty="0"/>
          </a:p>
        </p:txBody>
      </p:sp>
      <p:sp>
        <p:nvSpPr>
          <p:cNvPr id="5" name="Text 2"/>
          <p:cNvSpPr/>
          <p:nvPr/>
        </p:nvSpPr>
        <p:spPr>
          <a:xfrm>
            <a:off x="6026727" y="5234988"/>
            <a:ext cx="6255165" cy="444341"/>
          </a:xfrm>
          <a:prstGeom prst="rect">
            <a:avLst/>
          </a:prstGeom>
          <a:noFill/>
          <a:ln/>
        </p:spPr>
        <p:txBody>
          <a:bodyPr wrap="none" rtlCol="0" anchor="t"/>
          <a:lstStyle/>
          <a:p>
            <a:pPr marL="0" indent="0" algn="r">
              <a:lnSpc>
                <a:spcPts val="3499"/>
              </a:lnSpc>
              <a:buNone/>
            </a:pPr>
            <a:endParaRPr lang="en-US" sz="4400" b="1" dirty="0">
              <a:latin typeface="Nunito" pitchFamily="2" charset="0"/>
            </a:endParaRPr>
          </a:p>
        </p:txBody>
      </p:sp>
      <p:pic>
        <p:nvPicPr>
          <p:cNvPr id="7" name="Picture 6">
            <a:extLst>
              <a:ext uri="{FF2B5EF4-FFF2-40B4-BE49-F238E27FC236}">
                <a16:creationId xmlns:a16="http://schemas.microsoft.com/office/drawing/2014/main" id="{CE392CA1-3292-E741-A966-0738727A5812}"/>
              </a:ext>
            </a:extLst>
          </p:cNvPr>
          <p:cNvPicPr>
            <a:picLocks noChangeAspect="1"/>
          </p:cNvPicPr>
          <p:nvPr/>
        </p:nvPicPr>
        <p:blipFill>
          <a:blip r:embed="rId4">
            <a:alphaModFix amt="55000"/>
          </a:blip>
          <a:stretch>
            <a:fillRect/>
          </a:stretch>
        </p:blipFill>
        <p:spPr>
          <a:xfrm>
            <a:off x="10927648" y="3383279"/>
            <a:ext cx="5941286" cy="6972717"/>
          </a:xfrm>
          <a:prstGeom prst="rect">
            <a:avLst/>
          </a:prstGeom>
        </p:spPr>
      </p:pic>
      <p:sp>
        <p:nvSpPr>
          <p:cNvPr id="4" name="Text 1"/>
          <p:cNvSpPr/>
          <p:nvPr/>
        </p:nvSpPr>
        <p:spPr>
          <a:xfrm>
            <a:off x="11389129" y="365852"/>
            <a:ext cx="2691083" cy="694373"/>
          </a:xfrm>
          <a:prstGeom prst="rect">
            <a:avLst/>
          </a:prstGeom>
          <a:noFill/>
          <a:ln/>
        </p:spPr>
        <p:txBody>
          <a:bodyPr wrap="none" rtlCol="0" anchor="t"/>
          <a:lstStyle/>
          <a:p>
            <a:pPr marL="0" indent="0" algn="r">
              <a:lnSpc>
                <a:spcPts val="5468"/>
              </a:lnSpc>
              <a:buNone/>
            </a:pPr>
            <a:r>
              <a:rPr lang="en-US" sz="2800" b="1" dirty="0">
                <a:latin typeface="Nunito" pitchFamily="34" charset="0"/>
                <a:ea typeface="Nunito" pitchFamily="34" charset="-122"/>
                <a:cs typeface="Nunito" pitchFamily="34" charset="-120"/>
              </a:rPr>
              <a:t>Kriti 2024</a:t>
            </a:r>
            <a:endParaRPr lang="en-US" sz="2800" dirty="0"/>
          </a:p>
        </p:txBody>
      </p:sp>
      <p:sp>
        <p:nvSpPr>
          <p:cNvPr id="8" name="Text 1">
            <a:extLst>
              <a:ext uri="{FF2B5EF4-FFF2-40B4-BE49-F238E27FC236}">
                <a16:creationId xmlns:a16="http://schemas.microsoft.com/office/drawing/2014/main" id="{5BE4120A-4255-2A70-02E0-42C9BB8033EF}"/>
              </a:ext>
            </a:extLst>
          </p:cNvPr>
          <p:cNvSpPr/>
          <p:nvPr/>
        </p:nvSpPr>
        <p:spPr>
          <a:xfrm>
            <a:off x="8434290" y="2240376"/>
            <a:ext cx="4176894" cy="444341"/>
          </a:xfrm>
          <a:prstGeom prst="rect">
            <a:avLst/>
          </a:prstGeom>
          <a:noFill/>
          <a:ln/>
        </p:spPr>
        <p:txBody>
          <a:bodyPr wrap="none" rtlCol="0" anchor="t"/>
          <a:lstStyle/>
          <a:p>
            <a:pPr marL="0" indent="0" algn="r">
              <a:lnSpc>
                <a:spcPts val="3499"/>
              </a:lnSpc>
              <a:buNone/>
            </a:pPr>
            <a:r>
              <a:rPr lang="en-US" sz="5400" b="1" dirty="0">
                <a:solidFill>
                  <a:srgbClr val="015F98"/>
                </a:solidFill>
                <a:latin typeface="Nunito" pitchFamily="2" charset="0"/>
                <a:ea typeface="PT Sans" pitchFamily="34" charset="-122"/>
                <a:cs typeface="PT Sans" pitchFamily="34" charset="-120"/>
              </a:rPr>
              <a:t>Tackling Food</a:t>
            </a:r>
            <a:endParaRPr lang="en-US" sz="5400" b="1" dirty="0">
              <a:solidFill>
                <a:srgbClr val="015F98"/>
              </a:solidFill>
              <a:latin typeface="Nunito" pitchFamily="2" charset="0"/>
            </a:endParaRPr>
          </a:p>
        </p:txBody>
      </p:sp>
      <p:sp>
        <p:nvSpPr>
          <p:cNvPr id="10" name="TextBox 9">
            <a:extLst>
              <a:ext uri="{FF2B5EF4-FFF2-40B4-BE49-F238E27FC236}">
                <a16:creationId xmlns:a16="http://schemas.microsoft.com/office/drawing/2014/main" id="{F40C9561-1C98-5424-3E97-5B627CD27B3C}"/>
              </a:ext>
            </a:extLst>
          </p:cNvPr>
          <p:cNvSpPr txBox="1"/>
          <p:nvPr/>
        </p:nvSpPr>
        <p:spPr>
          <a:xfrm>
            <a:off x="9501756" y="2641168"/>
            <a:ext cx="3116964" cy="923330"/>
          </a:xfrm>
          <a:prstGeom prst="rect">
            <a:avLst/>
          </a:prstGeom>
          <a:noFill/>
        </p:spPr>
        <p:txBody>
          <a:bodyPr wrap="square">
            <a:spAutoFit/>
          </a:bodyPr>
          <a:lstStyle/>
          <a:p>
            <a:r>
              <a:rPr lang="en-US" sz="5400" b="1" dirty="0">
                <a:solidFill>
                  <a:srgbClr val="015F98"/>
                </a:solidFill>
                <a:latin typeface="Nunito" pitchFamily="2" charset="0"/>
                <a:ea typeface="PT Sans" pitchFamily="34" charset="-122"/>
                <a:cs typeface="PT Sans" pitchFamily="34" charset="-120"/>
              </a:rPr>
              <a:t>Wastage</a:t>
            </a:r>
            <a:endParaRPr lang="en-IN" sz="5400" dirty="0">
              <a:solidFill>
                <a:srgbClr val="015F98"/>
              </a:solidFill>
            </a:endParaRPr>
          </a:p>
        </p:txBody>
      </p:sp>
      <p:pic>
        <p:nvPicPr>
          <p:cNvPr id="13" name="Picture 12">
            <a:extLst>
              <a:ext uri="{FF2B5EF4-FFF2-40B4-BE49-F238E27FC236}">
                <a16:creationId xmlns:a16="http://schemas.microsoft.com/office/drawing/2014/main" id="{D53376A0-54C3-4F6E-E5D2-5FC31DBA6DE4}"/>
              </a:ext>
            </a:extLst>
          </p:cNvPr>
          <p:cNvPicPr>
            <a:picLocks noChangeAspect="1"/>
          </p:cNvPicPr>
          <p:nvPr/>
        </p:nvPicPr>
        <p:blipFill>
          <a:blip r:embed="rId5"/>
          <a:stretch>
            <a:fillRect/>
          </a:stretch>
        </p:blipFill>
        <p:spPr>
          <a:xfrm>
            <a:off x="732109" y="436246"/>
            <a:ext cx="5846104" cy="8229600"/>
          </a:xfrm>
          <a:prstGeom prst="rect">
            <a:avLst/>
          </a:prstGeom>
        </p:spPr>
      </p:pic>
      <p:pic>
        <p:nvPicPr>
          <p:cNvPr id="14" name="Picture 13">
            <a:extLst>
              <a:ext uri="{FF2B5EF4-FFF2-40B4-BE49-F238E27FC236}">
                <a16:creationId xmlns:a16="http://schemas.microsoft.com/office/drawing/2014/main" id="{1026E8C6-73F1-C440-09F9-3BC4288AAAEE}"/>
              </a:ext>
            </a:extLst>
          </p:cNvPr>
          <p:cNvPicPr>
            <a:picLocks noChangeAspect="1"/>
          </p:cNvPicPr>
          <p:nvPr/>
        </p:nvPicPr>
        <p:blipFill rotWithShape="1">
          <a:blip r:embed="rId5"/>
          <a:srcRect t="64074" r="49958"/>
          <a:stretch/>
        </p:blipFill>
        <p:spPr>
          <a:xfrm>
            <a:off x="732109" y="-1082040"/>
            <a:ext cx="2925491" cy="2956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614157" y="607576"/>
            <a:ext cx="9402087" cy="1377077"/>
          </a:xfrm>
          <a:prstGeom prst="rect">
            <a:avLst/>
          </a:prstGeom>
          <a:noFill/>
          <a:ln/>
        </p:spPr>
        <p:txBody>
          <a:bodyPr wrap="square" rtlCol="0" anchor="t"/>
          <a:lstStyle/>
          <a:p>
            <a:pPr marL="0" indent="0">
              <a:lnSpc>
                <a:spcPts val="5422"/>
              </a:lnSpc>
              <a:buNone/>
            </a:pPr>
            <a:r>
              <a:rPr lang="en-US" sz="4400" b="1" dirty="0">
                <a:solidFill>
                  <a:srgbClr val="00002E"/>
                </a:solidFill>
                <a:latin typeface="Nunito" pitchFamily="34" charset="0"/>
                <a:ea typeface="Nunito" pitchFamily="34" charset="-122"/>
                <a:cs typeface="Nunito" pitchFamily="34" charset="-120"/>
              </a:rPr>
              <a:t>Implementation Plan for the App in Siang Hostel</a:t>
            </a:r>
            <a:endParaRPr lang="en-US" sz="4400" dirty="0"/>
          </a:p>
        </p:txBody>
      </p:sp>
      <p:sp>
        <p:nvSpPr>
          <p:cNvPr id="5" name="Shape 2"/>
          <p:cNvSpPr/>
          <p:nvPr/>
        </p:nvSpPr>
        <p:spPr>
          <a:xfrm>
            <a:off x="2706291" y="2315170"/>
            <a:ext cx="27503" cy="5306854"/>
          </a:xfrm>
          <a:prstGeom prst="rect">
            <a:avLst/>
          </a:prstGeom>
          <a:solidFill>
            <a:srgbClr val="DFDFEB"/>
          </a:solidFill>
          <a:ln/>
        </p:spPr>
      </p:sp>
      <p:sp>
        <p:nvSpPr>
          <p:cNvPr id="6" name="Shape 3"/>
          <p:cNvSpPr/>
          <p:nvPr/>
        </p:nvSpPr>
        <p:spPr>
          <a:xfrm>
            <a:off x="2967871" y="2721352"/>
            <a:ext cx="771168" cy="27503"/>
          </a:xfrm>
          <a:prstGeom prst="rect">
            <a:avLst/>
          </a:prstGeom>
          <a:solidFill>
            <a:srgbClr val="2D4DF2"/>
          </a:solidFill>
          <a:ln/>
        </p:spPr>
      </p:sp>
      <p:sp>
        <p:nvSpPr>
          <p:cNvPr id="7" name="Shape 4"/>
          <p:cNvSpPr/>
          <p:nvPr/>
        </p:nvSpPr>
        <p:spPr>
          <a:xfrm>
            <a:off x="2472095" y="2487335"/>
            <a:ext cx="495776" cy="495776"/>
          </a:xfrm>
          <a:prstGeom prst="roundRect">
            <a:avLst>
              <a:gd name="adj" fmla="val 80006"/>
            </a:avLst>
          </a:prstGeom>
          <a:solidFill>
            <a:srgbClr val="F3F3FF"/>
          </a:solidFill>
          <a:ln w="22860">
            <a:solidFill>
              <a:srgbClr val="2D4DF2"/>
            </a:solidFill>
            <a:prstDash val="solid"/>
          </a:ln>
        </p:spPr>
      </p:sp>
      <p:sp>
        <p:nvSpPr>
          <p:cNvPr id="8" name="Text 5"/>
          <p:cNvSpPr/>
          <p:nvPr/>
        </p:nvSpPr>
        <p:spPr>
          <a:xfrm>
            <a:off x="2620804" y="2488702"/>
            <a:ext cx="198239" cy="413147"/>
          </a:xfrm>
          <a:prstGeom prst="rect">
            <a:avLst/>
          </a:prstGeom>
          <a:noFill/>
          <a:ln/>
        </p:spPr>
        <p:txBody>
          <a:bodyPr wrap="none" rtlCol="0" anchor="t"/>
          <a:lstStyle/>
          <a:p>
            <a:pPr marL="0" indent="0" algn="ctr">
              <a:lnSpc>
                <a:spcPts val="3253"/>
              </a:lnSpc>
              <a:buNone/>
            </a:pPr>
            <a:r>
              <a:rPr lang="en-US" sz="2603" b="1" dirty="0">
                <a:solidFill>
                  <a:srgbClr val="2D4DF2"/>
                </a:solidFill>
                <a:latin typeface="Nunito" pitchFamily="2" charset="0"/>
                <a:ea typeface="Nunito" pitchFamily="34" charset="-122"/>
                <a:cs typeface="Nunito" pitchFamily="34" charset="-120"/>
              </a:rPr>
              <a:t>1</a:t>
            </a:r>
            <a:endParaRPr lang="en-US" sz="2603" dirty="0">
              <a:latin typeface="Nunito" pitchFamily="2" charset="0"/>
            </a:endParaRPr>
          </a:p>
        </p:txBody>
      </p:sp>
      <p:sp>
        <p:nvSpPr>
          <p:cNvPr id="9" name="Text 6"/>
          <p:cNvSpPr/>
          <p:nvPr/>
        </p:nvSpPr>
        <p:spPr>
          <a:xfrm>
            <a:off x="4389120" y="2535436"/>
            <a:ext cx="3000732" cy="344329"/>
          </a:xfrm>
          <a:prstGeom prst="rect">
            <a:avLst/>
          </a:prstGeom>
          <a:noFill/>
          <a:ln/>
        </p:spPr>
        <p:txBody>
          <a:bodyPr wrap="none" rtlCol="0" anchor="t"/>
          <a:lstStyle/>
          <a:p>
            <a:pPr marL="0" indent="0" algn="l">
              <a:lnSpc>
                <a:spcPts val="2711"/>
              </a:lnSpc>
              <a:buNone/>
            </a:pPr>
            <a:r>
              <a:rPr lang="en-US" sz="2000" b="1" dirty="0">
                <a:solidFill>
                  <a:srgbClr val="2D4DF2"/>
                </a:solidFill>
                <a:latin typeface="Nunito" pitchFamily="2" charset="0"/>
                <a:ea typeface="Nunito" pitchFamily="34" charset="-122"/>
                <a:cs typeface="Nunito" pitchFamily="34" charset="-120"/>
              </a:rPr>
              <a:t>Training and Integration</a:t>
            </a:r>
            <a:endParaRPr lang="en-US" sz="2000" dirty="0">
              <a:latin typeface="Nunito" pitchFamily="2" charset="0"/>
            </a:endParaRPr>
          </a:p>
        </p:txBody>
      </p:sp>
      <p:sp>
        <p:nvSpPr>
          <p:cNvPr id="10" name="Text 7"/>
          <p:cNvSpPr/>
          <p:nvPr/>
        </p:nvSpPr>
        <p:spPr>
          <a:xfrm>
            <a:off x="3931920" y="3011924"/>
            <a:ext cx="8309015" cy="705088"/>
          </a:xfrm>
          <a:prstGeom prst="rect">
            <a:avLst/>
          </a:prstGeom>
          <a:noFill/>
          <a:ln/>
        </p:spPr>
        <p:txBody>
          <a:bodyPr wrap="square" rtlCol="0" anchor="t"/>
          <a:lstStyle/>
          <a:p>
            <a:pPr marL="0" indent="0" algn="l">
              <a:lnSpc>
                <a:spcPts val="2776"/>
              </a:lnSpc>
              <a:buNone/>
            </a:pPr>
            <a:r>
              <a:rPr lang="en-US" sz="2000" dirty="0">
                <a:solidFill>
                  <a:srgbClr val="00002E"/>
                </a:solidFill>
                <a:latin typeface="Nunito" pitchFamily="2" charset="0"/>
                <a:ea typeface="PT Sans" pitchFamily="34" charset="-122"/>
                <a:cs typeface="PT Sans" pitchFamily="34" charset="-120"/>
              </a:rPr>
              <a:t>Conduct app training sessions for kitchen staff and integrate system with existing processes.</a:t>
            </a:r>
            <a:endParaRPr lang="en-US" sz="2000" dirty="0">
              <a:latin typeface="Nunito" pitchFamily="2" charset="0"/>
            </a:endParaRPr>
          </a:p>
        </p:txBody>
      </p:sp>
      <p:sp>
        <p:nvSpPr>
          <p:cNvPr id="11" name="Shape 8"/>
          <p:cNvSpPr/>
          <p:nvPr/>
        </p:nvSpPr>
        <p:spPr>
          <a:xfrm>
            <a:off x="2967871" y="4563725"/>
            <a:ext cx="771168" cy="27503"/>
          </a:xfrm>
          <a:prstGeom prst="rect">
            <a:avLst/>
          </a:prstGeom>
          <a:solidFill>
            <a:srgbClr val="015F98"/>
          </a:solidFill>
          <a:ln/>
        </p:spPr>
      </p:sp>
      <p:sp>
        <p:nvSpPr>
          <p:cNvPr id="12" name="Shape 9"/>
          <p:cNvSpPr/>
          <p:nvPr/>
        </p:nvSpPr>
        <p:spPr>
          <a:xfrm>
            <a:off x="2472095" y="4329708"/>
            <a:ext cx="495776" cy="495776"/>
          </a:xfrm>
          <a:prstGeom prst="roundRect">
            <a:avLst>
              <a:gd name="adj" fmla="val 80006"/>
            </a:avLst>
          </a:prstGeom>
          <a:solidFill>
            <a:srgbClr val="F3F3FF"/>
          </a:solidFill>
          <a:ln w="22860">
            <a:solidFill>
              <a:srgbClr val="015F98"/>
            </a:solidFill>
            <a:prstDash val="solid"/>
          </a:ln>
        </p:spPr>
      </p:sp>
      <p:sp>
        <p:nvSpPr>
          <p:cNvPr id="13" name="Text 10"/>
          <p:cNvSpPr/>
          <p:nvPr/>
        </p:nvSpPr>
        <p:spPr>
          <a:xfrm>
            <a:off x="2620804" y="4337172"/>
            <a:ext cx="198239" cy="413147"/>
          </a:xfrm>
          <a:prstGeom prst="rect">
            <a:avLst/>
          </a:prstGeom>
          <a:noFill/>
          <a:ln/>
        </p:spPr>
        <p:txBody>
          <a:bodyPr wrap="none" rtlCol="0" anchor="t"/>
          <a:lstStyle/>
          <a:p>
            <a:pPr marL="0" indent="0" algn="ctr">
              <a:lnSpc>
                <a:spcPts val="3253"/>
              </a:lnSpc>
              <a:buNone/>
            </a:pPr>
            <a:r>
              <a:rPr lang="en-US" sz="2603" b="1" dirty="0">
                <a:solidFill>
                  <a:srgbClr val="015F98"/>
                </a:solidFill>
                <a:latin typeface="Nunito" pitchFamily="2" charset="0"/>
                <a:ea typeface="Nunito" pitchFamily="34" charset="-122"/>
                <a:cs typeface="Nunito" pitchFamily="34" charset="-120"/>
              </a:rPr>
              <a:t>2</a:t>
            </a:r>
            <a:endParaRPr lang="en-US" sz="2603" dirty="0">
              <a:latin typeface="Nunito" pitchFamily="2" charset="0"/>
            </a:endParaRPr>
          </a:p>
        </p:txBody>
      </p:sp>
      <p:sp>
        <p:nvSpPr>
          <p:cNvPr id="14" name="Text 11"/>
          <p:cNvSpPr/>
          <p:nvPr/>
        </p:nvSpPr>
        <p:spPr>
          <a:xfrm>
            <a:off x="4389120" y="4377809"/>
            <a:ext cx="2719745" cy="344329"/>
          </a:xfrm>
          <a:prstGeom prst="rect">
            <a:avLst/>
          </a:prstGeom>
          <a:noFill/>
          <a:ln/>
        </p:spPr>
        <p:txBody>
          <a:bodyPr wrap="none" rtlCol="0" anchor="t"/>
          <a:lstStyle/>
          <a:p>
            <a:pPr marL="0" indent="0" algn="l">
              <a:lnSpc>
                <a:spcPts val="2711"/>
              </a:lnSpc>
              <a:buNone/>
            </a:pPr>
            <a:r>
              <a:rPr lang="en-US" sz="2000" b="1" dirty="0">
                <a:solidFill>
                  <a:srgbClr val="015F98"/>
                </a:solidFill>
                <a:latin typeface="Nunito" pitchFamily="2" charset="0"/>
                <a:ea typeface="Nunito" pitchFamily="34" charset="-122"/>
                <a:cs typeface="Nunito" pitchFamily="34" charset="-120"/>
              </a:rPr>
              <a:t>Testing and Feedback</a:t>
            </a:r>
            <a:endParaRPr lang="en-US" sz="2000" dirty="0">
              <a:latin typeface="Nunito" pitchFamily="2" charset="0"/>
            </a:endParaRPr>
          </a:p>
        </p:txBody>
      </p:sp>
      <p:sp>
        <p:nvSpPr>
          <p:cNvPr id="15" name="Text 12"/>
          <p:cNvSpPr/>
          <p:nvPr/>
        </p:nvSpPr>
        <p:spPr>
          <a:xfrm>
            <a:off x="3931920" y="4854297"/>
            <a:ext cx="8309015" cy="705088"/>
          </a:xfrm>
          <a:prstGeom prst="rect">
            <a:avLst/>
          </a:prstGeom>
          <a:noFill/>
          <a:ln/>
        </p:spPr>
        <p:txBody>
          <a:bodyPr wrap="square" rtlCol="0" anchor="t"/>
          <a:lstStyle/>
          <a:p>
            <a:pPr marL="0" indent="0" algn="l">
              <a:lnSpc>
                <a:spcPts val="2776"/>
              </a:lnSpc>
              <a:buNone/>
            </a:pPr>
            <a:r>
              <a:rPr lang="en-US" sz="2000" dirty="0">
                <a:solidFill>
                  <a:srgbClr val="00002E"/>
                </a:solidFill>
                <a:latin typeface="Nunito" pitchFamily="2" charset="0"/>
                <a:ea typeface="PT Sans" pitchFamily="34" charset="-122"/>
                <a:cs typeface="PT Sans" pitchFamily="34" charset="-120"/>
              </a:rPr>
              <a:t>Thoroughly test the app's functionality and gather feedback from residents for further improvements.</a:t>
            </a:r>
            <a:endParaRPr lang="en-US" sz="2000" dirty="0">
              <a:latin typeface="Nunito" pitchFamily="2" charset="0"/>
            </a:endParaRPr>
          </a:p>
        </p:txBody>
      </p:sp>
      <p:sp>
        <p:nvSpPr>
          <p:cNvPr id="16" name="Shape 13"/>
          <p:cNvSpPr/>
          <p:nvPr/>
        </p:nvSpPr>
        <p:spPr>
          <a:xfrm>
            <a:off x="2967871" y="6406098"/>
            <a:ext cx="771168" cy="27503"/>
          </a:xfrm>
          <a:prstGeom prst="rect">
            <a:avLst/>
          </a:prstGeom>
          <a:solidFill>
            <a:srgbClr val="AD1F96"/>
          </a:solidFill>
          <a:ln/>
        </p:spPr>
      </p:sp>
      <p:sp>
        <p:nvSpPr>
          <p:cNvPr id="17" name="Shape 14"/>
          <p:cNvSpPr/>
          <p:nvPr/>
        </p:nvSpPr>
        <p:spPr>
          <a:xfrm>
            <a:off x="2472095" y="6172081"/>
            <a:ext cx="495776" cy="495776"/>
          </a:xfrm>
          <a:prstGeom prst="roundRect">
            <a:avLst>
              <a:gd name="adj" fmla="val 80006"/>
            </a:avLst>
          </a:prstGeom>
          <a:solidFill>
            <a:srgbClr val="F3F3FF"/>
          </a:solidFill>
          <a:ln w="22860">
            <a:solidFill>
              <a:srgbClr val="AD1F96"/>
            </a:solidFill>
            <a:prstDash val="solid"/>
          </a:ln>
        </p:spPr>
      </p:sp>
      <p:sp>
        <p:nvSpPr>
          <p:cNvPr id="18" name="Text 15"/>
          <p:cNvSpPr/>
          <p:nvPr/>
        </p:nvSpPr>
        <p:spPr>
          <a:xfrm>
            <a:off x="2620804" y="6179545"/>
            <a:ext cx="198239" cy="413147"/>
          </a:xfrm>
          <a:prstGeom prst="rect">
            <a:avLst/>
          </a:prstGeom>
          <a:noFill/>
          <a:ln/>
        </p:spPr>
        <p:txBody>
          <a:bodyPr wrap="none" rtlCol="0" anchor="t"/>
          <a:lstStyle/>
          <a:p>
            <a:pPr marL="0" indent="0" algn="ctr">
              <a:lnSpc>
                <a:spcPts val="3253"/>
              </a:lnSpc>
              <a:buNone/>
            </a:pPr>
            <a:r>
              <a:rPr lang="en-US" sz="2603" b="1" dirty="0">
                <a:solidFill>
                  <a:srgbClr val="AD1F96"/>
                </a:solidFill>
                <a:latin typeface="Nunito" pitchFamily="2" charset="0"/>
                <a:ea typeface="Nunito" pitchFamily="34" charset="-122"/>
                <a:cs typeface="Nunito" pitchFamily="34" charset="-120"/>
              </a:rPr>
              <a:t>3</a:t>
            </a:r>
            <a:endParaRPr lang="en-US" sz="2603" dirty="0">
              <a:latin typeface="Nunito" pitchFamily="2" charset="0"/>
            </a:endParaRPr>
          </a:p>
        </p:txBody>
      </p:sp>
      <p:sp>
        <p:nvSpPr>
          <p:cNvPr id="19" name="Text 16"/>
          <p:cNvSpPr/>
          <p:nvPr/>
        </p:nvSpPr>
        <p:spPr>
          <a:xfrm>
            <a:off x="4389120" y="6220182"/>
            <a:ext cx="2823210" cy="344329"/>
          </a:xfrm>
          <a:prstGeom prst="rect">
            <a:avLst/>
          </a:prstGeom>
          <a:noFill/>
          <a:ln/>
        </p:spPr>
        <p:txBody>
          <a:bodyPr wrap="none" rtlCol="0" anchor="t"/>
          <a:lstStyle/>
          <a:p>
            <a:pPr marL="0" indent="0" algn="l">
              <a:lnSpc>
                <a:spcPts val="2711"/>
              </a:lnSpc>
              <a:buNone/>
            </a:pPr>
            <a:r>
              <a:rPr lang="en-US" sz="2000" b="1" dirty="0">
                <a:solidFill>
                  <a:srgbClr val="AD1F96"/>
                </a:solidFill>
                <a:latin typeface="Nunito" pitchFamily="2" charset="0"/>
                <a:ea typeface="Nunito" pitchFamily="34" charset="-122"/>
                <a:cs typeface="Nunito" pitchFamily="34" charset="-120"/>
              </a:rPr>
              <a:t>Launch and Promotion</a:t>
            </a:r>
            <a:endParaRPr lang="en-US" sz="2000" dirty="0">
              <a:latin typeface="Nunito" pitchFamily="2" charset="0"/>
            </a:endParaRPr>
          </a:p>
        </p:txBody>
      </p:sp>
      <p:sp>
        <p:nvSpPr>
          <p:cNvPr id="20" name="Text 17"/>
          <p:cNvSpPr/>
          <p:nvPr/>
        </p:nvSpPr>
        <p:spPr>
          <a:xfrm>
            <a:off x="3931920" y="6696670"/>
            <a:ext cx="8309015" cy="705088"/>
          </a:xfrm>
          <a:prstGeom prst="rect">
            <a:avLst/>
          </a:prstGeom>
          <a:noFill/>
          <a:ln/>
        </p:spPr>
        <p:txBody>
          <a:bodyPr wrap="square" rtlCol="0" anchor="t"/>
          <a:lstStyle/>
          <a:p>
            <a:pPr marL="0" indent="0" algn="l">
              <a:lnSpc>
                <a:spcPts val="2776"/>
              </a:lnSpc>
              <a:buNone/>
            </a:pPr>
            <a:r>
              <a:rPr lang="en-US" sz="2000" dirty="0">
                <a:solidFill>
                  <a:srgbClr val="00002E"/>
                </a:solidFill>
                <a:latin typeface="Nunito" pitchFamily="2" charset="0"/>
                <a:ea typeface="PT Sans" pitchFamily="34" charset="-122"/>
                <a:cs typeface="PT Sans" pitchFamily="34" charset="-120"/>
              </a:rPr>
              <a:t>Officially launch the app and promote its benefits to encourage adoption among residents.</a:t>
            </a:r>
            <a:endParaRPr lang="en-US" sz="2000" dirty="0">
              <a:latin typeface="Nunito" pitchFamily="2" charset="0"/>
            </a:endParaRPr>
          </a:p>
        </p:txBody>
      </p:sp>
      <p:pic>
        <p:nvPicPr>
          <p:cNvPr id="22" name="Picture 21">
            <a:extLst>
              <a:ext uri="{FF2B5EF4-FFF2-40B4-BE49-F238E27FC236}">
                <a16:creationId xmlns:a16="http://schemas.microsoft.com/office/drawing/2014/main" id="{93A77392-379C-5AE8-8DF3-EF8D97FEB6B4}"/>
              </a:ext>
            </a:extLst>
          </p:cNvPr>
          <p:cNvPicPr>
            <a:picLocks noChangeAspect="1"/>
          </p:cNvPicPr>
          <p:nvPr/>
        </p:nvPicPr>
        <p:blipFill>
          <a:blip r:embed="rId4"/>
          <a:stretch>
            <a:fillRect/>
          </a:stretch>
        </p:blipFill>
        <p:spPr>
          <a:xfrm>
            <a:off x="3891291" y="4332551"/>
            <a:ext cx="497848" cy="497848"/>
          </a:xfrm>
          <a:prstGeom prst="rect">
            <a:avLst/>
          </a:prstGeom>
        </p:spPr>
      </p:pic>
      <p:pic>
        <p:nvPicPr>
          <p:cNvPr id="24" name="Picture 23">
            <a:extLst>
              <a:ext uri="{FF2B5EF4-FFF2-40B4-BE49-F238E27FC236}">
                <a16:creationId xmlns:a16="http://schemas.microsoft.com/office/drawing/2014/main" id="{16E025CD-2667-A58E-A1F3-209D4E84F04F}"/>
              </a:ext>
            </a:extLst>
          </p:cNvPr>
          <p:cNvPicPr>
            <a:picLocks noChangeAspect="1"/>
          </p:cNvPicPr>
          <p:nvPr/>
        </p:nvPicPr>
        <p:blipFill>
          <a:blip r:embed="rId5"/>
          <a:stretch>
            <a:fillRect/>
          </a:stretch>
        </p:blipFill>
        <p:spPr>
          <a:xfrm>
            <a:off x="3886211" y="6084684"/>
            <a:ext cx="508008" cy="508008"/>
          </a:xfrm>
          <a:prstGeom prst="rect">
            <a:avLst/>
          </a:prstGeom>
        </p:spPr>
      </p:pic>
      <p:pic>
        <p:nvPicPr>
          <p:cNvPr id="26" name="Picture 25">
            <a:extLst>
              <a:ext uri="{FF2B5EF4-FFF2-40B4-BE49-F238E27FC236}">
                <a16:creationId xmlns:a16="http://schemas.microsoft.com/office/drawing/2014/main" id="{E8B8D207-E1CC-1E3B-2704-942507097364}"/>
              </a:ext>
            </a:extLst>
          </p:cNvPr>
          <p:cNvPicPr>
            <a:picLocks noChangeAspect="1"/>
          </p:cNvPicPr>
          <p:nvPr/>
        </p:nvPicPr>
        <p:blipFill>
          <a:blip r:embed="rId6"/>
          <a:stretch>
            <a:fillRect/>
          </a:stretch>
        </p:blipFill>
        <p:spPr>
          <a:xfrm>
            <a:off x="3890229" y="2509952"/>
            <a:ext cx="499972" cy="5019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IN" dirty="0"/>
          </a:p>
        </p:txBody>
      </p:sp>
      <p:sp>
        <p:nvSpPr>
          <p:cNvPr id="4" name="Text 1"/>
          <p:cNvSpPr/>
          <p:nvPr/>
        </p:nvSpPr>
        <p:spPr>
          <a:xfrm>
            <a:off x="4456152" y="578287"/>
            <a:ext cx="5718096" cy="709136"/>
          </a:xfrm>
          <a:prstGeom prst="rect">
            <a:avLst/>
          </a:prstGeom>
          <a:noFill/>
          <a:ln/>
        </p:spPr>
        <p:txBody>
          <a:bodyPr wrap="none" rtlCol="0" anchor="t"/>
          <a:lstStyle/>
          <a:p>
            <a:pPr marL="0" indent="0">
              <a:lnSpc>
                <a:spcPts val="5584"/>
              </a:lnSpc>
              <a:buNone/>
            </a:pPr>
            <a:r>
              <a:rPr lang="en-US" sz="4400" b="1" dirty="0">
                <a:solidFill>
                  <a:srgbClr val="00002E"/>
                </a:solidFill>
                <a:latin typeface="Nunito" pitchFamily="34" charset="0"/>
                <a:ea typeface="Nunito" pitchFamily="34" charset="-122"/>
                <a:cs typeface="Nunito" pitchFamily="34" charset="-120"/>
              </a:rPr>
              <a:t>Feasibility Of Solution</a:t>
            </a:r>
            <a:endParaRPr lang="en-US" sz="4400" dirty="0"/>
          </a:p>
        </p:txBody>
      </p:sp>
      <p:sp>
        <p:nvSpPr>
          <p:cNvPr id="5" name="Shape 2"/>
          <p:cNvSpPr/>
          <p:nvPr/>
        </p:nvSpPr>
        <p:spPr>
          <a:xfrm>
            <a:off x="850940" y="1462087"/>
            <a:ext cx="6350913" cy="3144561"/>
          </a:xfrm>
          <a:prstGeom prst="roundRect">
            <a:avLst>
              <a:gd name="adj" fmla="val 10740"/>
            </a:avLst>
          </a:prstGeom>
          <a:solidFill>
            <a:srgbClr val="F3F3FF"/>
          </a:solidFill>
          <a:ln w="22860">
            <a:solidFill>
              <a:srgbClr val="2D4DF2"/>
            </a:solidFill>
            <a:prstDash val="solid"/>
          </a:ln>
        </p:spPr>
      </p:sp>
      <p:sp>
        <p:nvSpPr>
          <p:cNvPr id="6" name="Text 3"/>
          <p:cNvSpPr/>
          <p:nvPr/>
        </p:nvSpPr>
        <p:spPr>
          <a:xfrm>
            <a:off x="1100614" y="1609844"/>
            <a:ext cx="2724626" cy="354449"/>
          </a:xfrm>
          <a:prstGeom prst="rect">
            <a:avLst/>
          </a:prstGeom>
          <a:noFill/>
          <a:ln/>
        </p:spPr>
        <p:txBody>
          <a:bodyPr wrap="none" rtlCol="0" anchor="t"/>
          <a:lstStyle/>
          <a:p>
            <a:pPr marL="0" indent="0">
              <a:lnSpc>
                <a:spcPts val="2792"/>
              </a:lnSpc>
              <a:buNone/>
            </a:pPr>
            <a:r>
              <a:rPr lang="en-US" sz="2000" b="1" dirty="0">
                <a:solidFill>
                  <a:srgbClr val="2D4DF2"/>
                </a:solidFill>
                <a:latin typeface="Nunito" pitchFamily="34" charset="0"/>
                <a:ea typeface="Nunito" pitchFamily="34" charset="-122"/>
                <a:cs typeface="Nunito" pitchFamily="34" charset="-120"/>
              </a:rPr>
              <a:t>Implementation Ease</a:t>
            </a:r>
            <a:endParaRPr lang="en-US" sz="2000" dirty="0"/>
          </a:p>
        </p:txBody>
      </p:sp>
      <p:sp>
        <p:nvSpPr>
          <p:cNvPr id="7" name="Text 4"/>
          <p:cNvSpPr/>
          <p:nvPr/>
        </p:nvSpPr>
        <p:spPr>
          <a:xfrm>
            <a:off x="1100614" y="2100382"/>
            <a:ext cx="5851565" cy="726043"/>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Criteria: Assessing the ease of integrating the proposed solution.</a:t>
            </a:r>
            <a:endParaRPr lang="en-US" sz="1787" dirty="0">
              <a:latin typeface="Nunito" pitchFamily="2" charset="0"/>
            </a:endParaRPr>
          </a:p>
        </p:txBody>
      </p:sp>
      <p:sp>
        <p:nvSpPr>
          <p:cNvPr id="8" name="Text 5"/>
          <p:cNvSpPr/>
          <p:nvPr/>
        </p:nvSpPr>
        <p:spPr>
          <a:xfrm>
            <a:off x="1100614" y="2703433"/>
            <a:ext cx="5851565" cy="726043"/>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Considerations: User-Friendly Interface, Training Requirements, Technical Support Availability</a:t>
            </a:r>
            <a:endParaRPr lang="en-US" sz="1787" dirty="0">
              <a:latin typeface="Nunito" pitchFamily="2" charset="0"/>
            </a:endParaRPr>
          </a:p>
        </p:txBody>
      </p:sp>
      <p:sp>
        <p:nvSpPr>
          <p:cNvPr id="9" name="Text 6"/>
          <p:cNvSpPr/>
          <p:nvPr/>
        </p:nvSpPr>
        <p:spPr>
          <a:xfrm>
            <a:off x="1100614" y="3311248"/>
            <a:ext cx="5851565" cy="1089065"/>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Positive Aspect: Enhanced user experience with a seamless and intuitive interface contributes to smoother implementation.</a:t>
            </a:r>
            <a:endParaRPr lang="en-US" sz="1787" dirty="0">
              <a:latin typeface="Nunito" pitchFamily="2" charset="0"/>
            </a:endParaRPr>
          </a:p>
        </p:txBody>
      </p:sp>
      <p:sp>
        <p:nvSpPr>
          <p:cNvPr id="10" name="Shape 7"/>
          <p:cNvSpPr/>
          <p:nvPr/>
        </p:nvSpPr>
        <p:spPr>
          <a:xfrm>
            <a:off x="7451527" y="1462088"/>
            <a:ext cx="6350913" cy="3144560"/>
          </a:xfrm>
          <a:prstGeom prst="roundRect">
            <a:avLst>
              <a:gd name="adj" fmla="val 10740"/>
            </a:avLst>
          </a:prstGeom>
          <a:solidFill>
            <a:srgbClr val="F3F3FF"/>
          </a:solidFill>
          <a:ln w="22860">
            <a:solidFill>
              <a:srgbClr val="015F98"/>
            </a:solidFill>
            <a:prstDash val="solid"/>
          </a:ln>
        </p:spPr>
      </p:sp>
      <p:sp>
        <p:nvSpPr>
          <p:cNvPr id="11" name="Text 8"/>
          <p:cNvSpPr/>
          <p:nvPr/>
        </p:nvSpPr>
        <p:spPr>
          <a:xfrm>
            <a:off x="7701201" y="1579364"/>
            <a:ext cx="2401372" cy="354449"/>
          </a:xfrm>
          <a:prstGeom prst="rect">
            <a:avLst/>
          </a:prstGeom>
          <a:noFill/>
          <a:ln/>
        </p:spPr>
        <p:txBody>
          <a:bodyPr wrap="none" rtlCol="0" anchor="t"/>
          <a:lstStyle/>
          <a:p>
            <a:pPr marL="0" indent="0">
              <a:lnSpc>
                <a:spcPts val="2792"/>
              </a:lnSpc>
              <a:buNone/>
            </a:pPr>
            <a:r>
              <a:rPr lang="en-US" sz="2000" b="1" dirty="0">
                <a:solidFill>
                  <a:srgbClr val="015F98"/>
                </a:solidFill>
                <a:latin typeface="Nunito" pitchFamily="34" charset="0"/>
                <a:ea typeface="Nunito" pitchFamily="34" charset="-122"/>
                <a:cs typeface="Nunito" pitchFamily="34" charset="-120"/>
              </a:rPr>
              <a:t>Cost-Effectiveness</a:t>
            </a:r>
            <a:endParaRPr lang="en-US" sz="2000" dirty="0"/>
          </a:p>
        </p:txBody>
      </p:sp>
      <p:sp>
        <p:nvSpPr>
          <p:cNvPr id="12" name="Text 9"/>
          <p:cNvSpPr/>
          <p:nvPr/>
        </p:nvSpPr>
        <p:spPr>
          <a:xfrm>
            <a:off x="7701201" y="2054662"/>
            <a:ext cx="5851565" cy="726043"/>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Criteria: Analyzing the financial implications of the proposed solution.</a:t>
            </a:r>
            <a:endParaRPr lang="en-US" sz="1787" dirty="0">
              <a:latin typeface="Nunito" pitchFamily="2" charset="0"/>
            </a:endParaRPr>
          </a:p>
        </p:txBody>
      </p:sp>
      <p:sp>
        <p:nvSpPr>
          <p:cNvPr id="13" name="Text 10"/>
          <p:cNvSpPr/>
          <p:nvPr/>
        </p:nvSpPr>
        <p:spPr>
          <a:xfrm>
            <a:off x="7701201" y="2688193"/>
            <a:ext cx="5851565" cy="726043"/>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Considerations: Initial Setup Costs, Maintenance Expenses, Potential Savings</a:t>
            </a:r>
            <a:endParaRPr lang="en-US" sz="1787" dirty="0">
              <a:latin typeface="Nunito" pitchFamily="2" charset="0"/>
            </a:endParaRPr>
          </a:p>
        </p:txBody>
      </p:sp>
      <p:sp>
        <p:nvSpPr>
          <p:cNvPr id="14" name="Text 11"/>
          <p:cNvSpPr/>
          <p:nvPr/>
        </p:nvSpPr>
        <p:spPr>
          <a:xfrm>
            <a:off x="7701201" y="3352205"/>
            <a:ext cx="5851565" cy="1089065"/>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Positive Aspect: Cost savings for the mess through efficient resource use, including a 60% discounted price for reused dishes.</a:t>
            </a:r>
            <a:endParaRPr lang="en-US" sz="1787" dirty="0">
              <a:latin typeface="Nunito" pitchFamily="2" charset="0"/>
            </a:endParaRPr>
          </a:p>
        </p:txBody>
      </p:sp>
      <p:sp>
        <p:nvSpPr>
          <p:cNvPr id="15" name="Shape 12"/>
          <p:cNvSpPr/>
          <p:nvPr/>
        </p:nvSpPr>
        <p:spPr>
          <a:xfrm>
            <a:off x="850940" y="4795838"/>
            <a:ext cx="6350913" cy="2809755"/>
          </a:xfrm>
          <a:prstGeom prst="roundRect">
            <a:avLst>
              <a:gd name="adj" fmla="val 11873"/>
            </a:avLst>
          </a:prstGeom>
          <a:solidFill>
            <a:srgbClr val="F3F3FF"/>
          </a:solidFill>
          <a:ln w="22860">
            <a:solidFill>
              <a:srgbClr val="AD1F96"/>
            </a:solidFill>
            <a:prstDash val="solid"/>
          </a:ln>
        </p:spPr>
      </p:sp>
      <p:sp>
        <p:nvSpPr>
          <p:cNvPr id="16" name="Text 13"/>
          <p:cNvSpPr/>
          <p:nvPr/>
        </p:nvSpPr>
        <p:spPr>
          <a:xfrm>
            <a:off x="1100614" y="4954072"/>
            <a:ext cx="3122533" cy="354449"/>
          </a:xfrm>
          <a:prstGeom prst="rect">
            <a:avLst/>
          </a:prstGeom>
          <a:noFill/>
          <a:ln/>
        </p:spPr>
        <p:txBody>
          <a:bodyPr wrap="none" rtlCol="0" anchor="t"/>
          <a:lstStyle/>
          <a:p>
            <a:pPr marL="0" indent="0">
              <a:lnSpc>
                <a:spcPts val="2792"/>
              </a:lnSpc>
              <a:buNone/>
            </a:pPr>
            <a:r>
              <a:rPr lang="en-US" sz="2000" b="1" dirty="0">
                <a:solidFill>
                  <a:srgbClr val="AD1F96"/>
                </a:solidFill>
                <a:latin typeface="Nunito" pitchFamily="34" charset="0"/>
                <a:ea typeface="Nunito" pitchFamily="34" charset="-122"/>
                <a:cs typeface="Nunito" pitchFamily="34" charset="-120"/>
              </a:rPr>
              <a:t>Stakeholder Acceptance</a:t>
            </a:r>
            <a:endParaRPr lang="en-US" sz="2000" dirty="0"/>
          </a:p>
        </p:txBody>
      </p:sp>
      <p:sp>
        <p:nvSpPr>
          <p:cNvPr id="17" name="Text 14"/>
          <p:cNvSpPr/>
          <p:nvPr/>
        </p:nvSpPr>
        <p:spPr>
          <a:xfrm>
            <a:off x="1100614" y="5429369"/>
            <a:ext cx="5851565" cy="363022"/>
          </a:xfrm>
          <a:prstGeom prst="rect">
            <a:avLst/>
          </a:prstGeom>
          <a:noFill/>
          <a:ln/>
        </p:spPr>
        <p:txBody>
          <a:bodyPr wrap="none" rtlCol="0" anchor="t"/>
          <a:lstStyle/>
          <a:p>
            <a:pPr marL="0" indent="0">
              <a:buNone/>
            </a:pPr>
            <a:r>
              <a:rPr lang="en-US" sz="1787" dirty="0">
                <a:solidFill>
                  <a:srgbClr val="00002E"/>
                </a:solidFill>
                <a:latin typeface="Nunito" pitchFamily="2" charset="0"/>
                <a:ea typeface="PT Sans" pitchFamily="34" charset="-122"/>
                <a:cs typeface="PT Sans" pitchFamily="34" charset="-120"/>
              </a:rPr>
              <a:t>Criteria: Ensuring buy-in from key stakeholders.</a:t>
            </a:r>
            <a:endParaRPr lang="en-US" sz="1787" dirty="0">
              <a:latin typeface="Nunito" pitchFamily="2" charset="0"/>
            </a:endParaRPr>
          </a:p>
        </p:txBody>
      </p:sp>
      <p:sp>
        <p:nvSpPr>
          <p:cNvPr id="18" name="Text 15"/>
          <p:cNvSpPr/>
          <p:nvPr/>
        </p:nvSpPr>
        <p:spPr>
          <a:xfrm>
            <a:off x="1100614" y="5760839"/>
            <a:ext cx="5851565" cy="726043"/>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Considerations: Student Satisfaction, Mess Committee Approval, Employee Cooperation</a:t>
            </a:r>
            <a:endParaRPr lang="en-US" sz="1787" dirty="0">
              <a:latin typeface="Nunito" pitchFamily="2" charset="0"/>
            </a:endParaRPr>
          </a:p>
        </p:txBody>
      </p:sp>
      <p:sp>
        <p:nvSpPr>
          <p:cNvPr id="19" name="Text 16"/>
          <p:cNvSpPr/>
          <p:nvPr/>
        </p:nvSpPr>
        <p:spPr>
          <a:xfrm>
            <a:off x="1100614" y="6379131"/>
            <a:ext cx="5851565" cy="726043"/>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Positive Aspect: Alignment with sustainability goals and fair pricing contribute to higher stakeholder acceptance.</a:t>
            </a:r>
            <a:endParaRPr lang="en-US" sz="1787" dirty="0">
              <a:latin typeface="Nunito" pitchFamily="2" charset="0"/>
            </a:endParaRPr>
          </a:p>
        </p:txBody>
      </p:sp>
      <p:sp>
        <p:nvSpPr>
          <p:cNvPr id="20" name="Shape 17"/>
          <p:cNvSpPr/>
          <p:nvPr/>
        </p:nvSpPr>
        <p:spPr>
          <a:xfrm>
            <a:off x="7428667" y="4795838"/>
            <a:ext cx="6350913" cy="2809755"/>
          </a:xfrm>
          <a:prstGeom prst="roundRect">
            <a:avLst>
              <a:gd name="adj" fmla="val 11873"/>
            </a:avLst>
          </a:prstGeom>
          <a:solidFill>
            <a:srgbClr val="F3F3FF"/>
          </a:solidFill>
          <a:ln w="22860">
            <a:solidFill>
              <a:srgbClr val="2D4DF2"/>
            </a:solidFill>
            <a:prstDash val="solid"/>
          </a:ln>
        </p:spPr>
      </p:sp>
      <p:sp>
        <p:nvSpPr>
          <p:cNvPr id="21" name="Text 18"/>
          <p:cNvSpPr/>
          <p:nvPr/>
        </p:nvSpPr>
        <p:spPr>
          <a:xfrm>
            <a:off x="7678341" y="4954072"/>
            <a:ext cx="2269093" cy="354449"/>
          </a:xfrm>
          <a:prstGeom prst="rect">
            <a:avLst/>
          </a:prstGeom>
          <a:noFill/>
          <a:ln/>
        </p:spPr>
        <p:txBody>
          <a:bodyPr wrap="none" rtlCol="0" anchor="t"/>
          <a:lstStyle/>
          <a:p>
            <a:pPr marL="0" indent="0">
              <a:lnSpc>
                <a:spcPts val="2792"/>
              </a:lnSpc>
              <a:buNone/>
            </a:pPr>
            <a:r>
              <a:rPr lang="en-US" sz="2000" b="1" dirty="0">
                <a:solidFill>
                  <a:srgbClr val="2D4DF2"/>
                </a:solidFill>
                <a:latin typeface="Nunito" pitchFamily="34" charset="0"/>
                <a:ea typeface="Nunito" pitchFamily="34" charset="-122"/>
                <a:cs typeface="Nunito" pitchFamily="34" charset="-120"/>
              </a:rPr>
              <a:t>Overall Viability</a:t>
            </a:r>
            <a:endParaRPr lang="en-US" sz="2000" dirty="0"/>
          </a:p>
        </p:txBody>
      </p:sp>
      <p:sp>
        <p:nvSpPr>
          <p:cNvPr id="22" name="Text 19"/>
          <p:cNvSpPr/>
          <p:nvPr/>
        </p:nvSpPr>
        <p:spPr>
          <a:xfrm>
            <a:off x="7678341" y="5383649"/>
            <a:ext cx="5851565" cy="726043"/>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Criteria: Evaluating the holistic feasibility of the proposed solution.</a:t>
            </a:r>
            <a:endParaRPr lang="en-US" sz="1787" dirty="0">
              <a:latin typeface="Nunito" pitchFamily="2" charset="0"/>
            </a:endParaRPr>
          </a:p>
        </p:txBody>
      </p:sp>
      <p:sp>
        <p:nvSpPr>
          <p:cNvPr id="23" name="Text 20"/>
          <p:cNvSpPr/>
          <p:nvPr/>
        </p:nvSpPr>
        <p:spPr>
          <a:xfrm>
            <a:off x="7678341" y="5971461"/>
            <a:ext cx="5976699" cy="726043"/>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Considerations: Alignment with Mess Operations, Long-Term Sustainability, Adaptability to Changing Conditions</a:t>
            </a:r>
            <a:endParaRPr lang="en-US" sz="1787" dirty="0">
              <a:latin typeface="Nunito" pitchFamily="2" charset="0"/>
            </a:endParaRPr>
          </a:p>
        </p:txBody>
      </p:sp>
      <p:sp>
        <p:nvSpPr>
          <p:cNvPr id="24" name="Text 21"/>
          <p:cNvSpPr/>
          <p:nvPr/>
        </p:nvSpPr>
        <p:spPr>
          <a:xfrm>
            <a:off x="7678341" y="6604992"/>
            <a:ext cx="5976699" cy="726043"/>
          </a:xfrm>
          <a:prstGeom prst="rect">
            <a:avLst/>
          </a:prstGeom>
          <a:noFill/>
          <a:ln/>
        </p:spPr>
        <p:txBody>
          <a:bodyPr wrap="square" rtlCol="0" anchor="t"/>
          <a:lstStyle/>
          <a:p>
            <a:pPr marL="0" indent="0">
              <a:buNone/>
            </a:pPr>
            <a:r>
              <a:rPr lang="en-US" sz="1787" dirty="0">
                <a:solidFill>
                  <a:srgbClr val="00002E"/>
                </a:solidFill>
                <a:latin typeface="Nunito" pitchFamily="2" charset="0"/>
                <a:ea typeface="PT Sans" pitchFamily="34" charset="-122"/>
                <a:cs typeface="PT Sans" pitchFamily="34" charset="-120"/>
              </a:rPr>
              <a:t>Positive Aspect: Reduction in overall food wastage aligns with sustainability goals and supports long-term viability.</a:t>
            </a:r>
            <a:endParaRPr lang="en-US" sz="1787" dirty="0">
              <a:latin typeface="Nunito"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F3F3FF">
              <a:alpha val="75000"/>
            </a:srgbClr>
          </a:solidFill>
          <a:ln/>
        </p:spPr>
        <p:txBody>
          <a:bodyPr/>
          <a:lstStyle/>
          <a:p>
            <a:endParaRPr lang="en-IN" dirty="0"/>
          </a:p>
        </p:txBody>
      </p:sp>
      <p:sp>
        <p:nvSpPr>
          <p:cNvPr id="5" name="Text 2"/>
          <p:cNvSpPr/>
          <p:nvPr/>
        </p:nvSpPr>
        <p:spPr>
          <a:xfrm>
            <a:off x="850940" y="1314450"/>
            <a:ext cx="12928521" cy="363022"/>
          </a:xfrm>
          <a:prstGeom prst="rect">
            <a:avLst/>
          </a:prstGeom>
          <a:noFill/>
          <a:ln/>
        </p:spPr>
        <p:txBody>
          <a:bodyPr wrap="none" rtlCol="0" anchor="t"/>
          <a:lstStyle/>
          <a:p>
            <a:pPr marL="0" indent="0" algn="ctr">
              <a:lnSpc>
                <a:spcPts val="2859"/>
              </a:lnSpc>
              <a:buNone/>
            </a:pPr>
            <a:endParaRPr lang="en-US" sz="1787" dirty="0">
              <a:latin typeface="Nunito" pitchFamily="2" charset="0"/>
            </a:endParaRPr>
          </a:p>
        </p:txBody>
      </p:sp>
      <p:sp>
        <p:nvSpPr>
          <p:cNvPr id="6" name="Text 3"/>
          <p:cNvSpPr/>
          <p:nvPr/>
        </p:nvSpPr>
        <p:spPr>
          <a:xfrm>
            <a:off x="4279941" y="1746592"/>
            <a:ext cx="6591112" cy="399324"/>
          </a:xfrm>
          <a:prstGeom prst="rect">
            <a:avLst/>
          </a:prstGeom>
          <a:noFill/>
          <a:ln/>
        </p:spPr>
        <p:txBody>
          <a:bodyPr wrap="none" rtlCol="0" anchor="t"/>
          <a:lstStyle/>
          <a:p>
            <a:pPr marL="0" indent="0">
              <a:lnSpc>
                <a:spcPts val="2859"/>
              </a:lnSpc>
              <a:buNone/>
            </a:pPr>
            <a:r>
              <a:rPr lang="en-US" sz="2000" b="1" dirty="0">
                <a:solidFill>
                  <a:srgbClr val="3C59F2"/>
                </a:solidFill>
                <a:latin typeface="Nunito" pitchFamily="2" charset="0"/>
                <a:ea typeface="PT Sans" pitchFamily="34" charset="-122"/>
                <a:cs typeface="PT Sans" pitchFamily="34" charset="-120"/>
              </a:rPr>
              <a:t>Student Satisfaction:</a:t>
            </a:r>
            <a:endParaRPr lang="en-US" sz="2000" dirty="0">
              <a:solidFill>
                <a:srgbClr val="3C59F2"/>
              </a:solidFill>
              <a:latin typeface="Nunito" pitchFamily="2" charset="0"/>
            </a:endParaRPr>
          </a:p>
        </p:txBody>
      </p:sp>
      <p:sp>
        <p:nvSpPr>
          <p:cNvPr id="7" name="Text 4"/>
          <p:cNvSpPr/>
          <p:nvPr/>
        </p:nvSpPr>
        <p:spPr>
          <a:xfrm>
            <a:off x="4642961" y="2212483"/>
            <a:ext cx="6406039" cy="399324"/>
          </a:xfrm>
          <a:prstGeom prst="rect">
            <a:avLst/>
          </a:prstGeom>
          <a:noFill/>
          <a:ln/>
        </p:spPr>
        <p:txBody>
          <a:bodyPr wrap="none" rtlCol="0" anchor="t"/>
          <a:lstStyle/>
          <a:p>
            <a:pPr marL="342900" indent="-342900" algn="l">
              <a:lnSpc>
                <a:spcPts val="2859"/>
              </a:lnSpc>
              <a:buSzPct val="100000"/>
              <a:buChar char="•"/>
            </a:pPr>
            <a:r>
              <a:rPr lang="en-IN" sz="2000" dirty="0"/>
              <a:t>App helps me plan meals better!</a:t>
            </a:r>
            <a:endParaRPr lang="en-US" sz="2000" dirty="0">
              <a:latin typeface="Nunito" pitchFamily="2" charset="0"/>
            </a:endParaRPr>
          </a:p>
        </p:txBody>
      </p:sp>
      <p:sp>
        <p:nvSpPr>
          <p:cNvPr id="8" name="Text 5"/>
          <p:cNvSpPr/>
          <p:nvPr/>
        </p:nvSpPr>
        <p:spPr>
          <a:xfrm>
            <a:off x="4642961" y="2603884"/>
            <a:ext cx="6406039" cy="399324"/>
          </a:xfrm>
          <a:prstGeom prst="rect">
            <a:avLst/>
          </a:prstGeom>
          <a:noFill/>
          <a:ln/>
        </p:spPr>
        <p:txBody>
          <a:bodyPr wrap="none" rtlCol="0" anchor="t"/>
          <a:lstStyle/>
          <a:p>
            <a:pPr marL="342900" indent="-342900" algn="l">
              <a:lnSpc>
                <a:spcPts val="2859"/>
              </a:lnSpc>
              <a:buSzPct val="100000"/>
              <a:buChar char="•"/>
            </a:pPr>
            <a:r>
              <a:rPr lang="en-IN" sz="2000" dirty="0"/>
              <a:t>Discounted prices encourage sustainability.</a:t>
            </a:r>
            <a:endParaRPr lang="en-US" sz="2000" dirty="0">
              <a:latin typeface="Nunito" pitchFamily="2" charset="0"/>
            </a:endParaRPr>
          </a:p>
        </p:txBody>
      </p:sp>
      <p:sp>
        <p:nvSpPr>
          <p:cNvPr id="9" name="Text 6"/>
          <p:cNvSpPr/>
          <p:nvPr/>
        </p:nvSpPr>
        <p:spPr>
          <a:xfrm>
            <a:off x="4642961" y="2995286"/>
            <a:ext cx="6406039" cy="399324"/>
          </a:xfrm>
          <a:prstGeom prst="rect">
            <a:avLst/>
          </a:prstGeom>
          <a:noFill/>
          <a:ln/>
        </p:spPr>
        <p:txBody>
          <a:bodyPr wrap="none" rtlCol="0" anchor="t"/>
          <a:lstStyle/>
          <a:p>
            <a:pPr marL="342900" indent="-342900" algn="l">
              <a:lnSpc>
                <a:spcPts val="2859"/>
              </a:lnSpc>
              <a:buSzPct val="100000"/>
              <a:buChar char="•"/>
            </a:pPr>
            <a:r>
              <a:rPr lang="en-IN" sz="2000" dirty="0"/>
              <a:t>Reduced wastage noticed; appreciate the effort!</a:t>
            </a:r>
            <a:endParaRPr lang="en-US" sz="2000" dirty="0">
              <a:latin typeface="Nunito" pitchFamily="2" charset="0"/>
            </a:endParaRPr>
          </a:p>
        </p:txBody>
      </p:sp>
      <p:sp>
        <p:nvSpPr>
          <p:cNvPr id="10" name="Text 7"/>
          <p:cNvSpPr/>
          <p:nvPr/>
        </p:nvSpPr>
        <p:spPr>
          <a:xfrm>
            <a:off x="4279940" y="3723590"/>
            <a:ext cx="12928521" cy="363022"/>
          </a:xfrm>
          <a:prstGeom prst="rect">
            <a:avLst/>
          </a:prstGeom>
          <a:noFill/>
          <a:ln/>
        </p:spPr>
        <p:txBody>
          <a:bodyPr wrap="none" rtlCol="0" anchor="t"/>
          <a:lstStyle/>
          <a:p>
            <a:pPr marL="0" indent="0">
              <a:lnSpc>
                <a:spcPts val="2859"/>
              </a:lnSpc>
              <a:buNone/>
            </a:pPr>
            <a:r>
              <a:rPr lang="en-US" sz="2000" b="1" dirty="0">
                <a:solidFill>
                  <a:srgbClr val="015F98"/>
                </a:solidFill>
                <a:latin typeface="Nunito" pitchFamily="2" charset="0"/>
                <a:ea typeface="PT Sans" pitchFamily="34" charset="-122"/>
                <a:cs typeface="PT Sans" pitchFamily="34" charset="-120"/>
              </a:rPr>
              <a:t>Mess Committee Approval:</a:t>
            </a:r>
            <a:endParaRPr lang="en-US" sz="2000" dirty="0">
              <a:solidFill>
                <a:srgbClr val="015F98"/>
              </a:solidFill>
              <a:latin typeface="Nunito" pitchFamily="2" charset="0"/>
            </a:endParaRPr>
          </a:p>
        </p:txBody>
      </p:sp>
      <p:sp>
        <p:nvSpPr>
          <p:cNvPr id="11" name="Text 8"/>
          <p:cNvSpPr/>
          <p:nvPr/>
        </p:nvSpPr>
        <p:spPr>
          <a:xfrm>
            <a:off x="4642961" y="4204722"/>
            <a:ext cx="12565499" cy="363022"/>
          </a:xfrm>
          <a:prstGeom prst="rect">
            <a:avLst/>
          </a:prstGeom>
          <a:noFill/>
          <a:ln/>
        </p:spPr>
        <p:txBody>
          <a:bodyPr wrap="none" rtlCol="0" anchor="t"/>
          <a:lstStyle/>
          <a:p>
            <a:pPr marL="342900" indent="-342900" algn="l">
              <a:lnSpc>
                <a:spcPts val="2859"/>
              </a:lnSpc>
              <a:buSzPct val="100000"/>
              <a:buChar char="•"/>
            </a:pPr>
            <a:r>
              <a:rPr lang="en-IN" sz="2000" dirty="0"/>
              <a:t>Positive impact on operations efficiency.</a:t>
            </a:r>
            <a:endParaRPr lang="en-US" sz="2000" dirty="0">
              <a:latin typeface="Nunito" pitchFamily="2" charset="0"/>
            </a:endParaRPr>
          </a:p>
        </p:txBody>
      </p:sp>
      <p:sp>
        <p:nvSpPr>
          <p:cNvPr id="12" name="Text 9"/>
          <p:cNvSpPr/>
          <p:nvPr/>
        </p:nvSpPr>
        <p:spPr>
          <a:xfrm>
            <a:off x="4642961" y="4596123"/>
            <a:ext cx="12565499" cy="363022"/>
          </a:xfrm>
          <a:prstGeom prst="rect">
            <a:avLst/>
          </a:prstGeom>
          <a:noFill/>
          <a:ln/>
        </p:spPr>
        <p:txBody>
          <a:bodyPr wrap="none" rtlCol="0" anchor="t"/>
          <a:lstStyle/>
          <a:p>
            <a:pPr marL="342900" indent="-342900" algn="l">
              <a:lnSpc>
                <a:spcPts val="2859"/>
              </a:lnSpc>
              <a:buSzPct val="100000"/>
              <a:buChar char="•"/>
            </a:pPr>
            <a:r>
              <a:rPr lang="en-IN" sz="2000" dirty="0"/>
              <a:t>Consistent quality ensures overall satisfaction.</a:t>
            </a:r>
            <a:endParaRPr lang="en-US" sz="2000" dirty="0">
              <a:latin typeface="Nunito" pitchFamily="2" charset="0"/>
            </a:endParaRPr>
          </a:p>
        </p:txBody>
      </p:sp>
      <p:sp>
        <p:nvSpPr>
          <p:cNvPr id="13" name="Text 10"/>
          <p:cNvSpPr/>
          <p:nvPr/>
        </p:nvSpPr>
        <p:spPr>
          <a:xfrm>
            <a:off x="4642961" y="4987524"/>
            <a:ext cx="12565499" cy="363022"/>
          </a:xfrm>
          <a:prstGeom prst="rect">
            <a:avLst/>
          </a:prstGeom>
          <a:noFill/>
          <a:ln/>
        </p:spPr>
        <p:txBody>
          <a:bodyPr wrap="none" rtlCol="0" anchor="t"/>
          <a:lstStyle/>
          <a:p>
            <a:pPr marL="342900" indent="-342900" algn="l">
              <a:lnSpc>
                <a:spcPts val="2859"/>
              </a:lnSpc>
              <a:buSzPct val="100000"/>
              <a:buChar char="•"/>
            </a:pPr>
            <a:r>
              <a:rPr lang="en-IN" sz="2000" dirty="0"/>
              <a:t>Challenges addressed effectively.</a:t>
            </a:r>
            <a:endParaRPr lang="en-US" sz="2000" dirty="0">
              <a:latin typeface="Nunito" pitchFamily="2" charset="0"/>
            </a:endParaRPr>
          </a:p>
        </p:txBody>
      </p:sp>
      <p:sp>
        <p:nvSpPr>
          <p:cNvPr id="14" name="Text 11"/>
          <p:cNvSpPr/>
          <p:nvPr/>
        </p:nvSpPr>
        <p:spPr>
          <a:xfrm>
            <a:off x="4279940" y="5724544"/>
            <a:ext cx="12928521" cy="363022"/>
          </a:xfrm>
          <a:prstGeom prst="rect">
            <a:avLst/>
          </a:prstGeom>
          <a:noFill/>
          <a:ln/>
        </p:spPr>
        <p:txBody>
          <a:bodyPr wrap="none" rtlCol="0" anchor="t"/>
          <a:lstStyle/>
          <a:p>
            <a:pPr marL="0" indent="0">
              <a:lnSpc>
                <a:spcPts val="2859"/>
              </a:lnSpc>
              <a:buNone/>
            </a:pPr>
            <a:r>
              <a:rPr lang="en-US" sz="2000" b="1" dirty="0">
                <a:solidFill>
                  <a:srgbClr val="B1289C"/>
                </a:solidFill>
                <a:latin typeface="Nunito" pitchFamily="2" charset="0"/>
                <a:ea typeface="PT Sans" pitchFamily="34" charset="-122"/>
                <a:cs typeface="PT Sans" pitchFamily="34" charset="-120"/>
              </a:rPr>
              <a:t>Employee </a:t>
            </a:r>
            <a:r>
              <a:rPr lang="en-IN" sz="2000" b="1" dirty="0">
                <a:solidFill>
                  <a:srgbClr val="B1289C"/>
                </a:solidFill>
                <a:latin typeface="Nunito" pitchFamily="2" charset="0"/>
              </a:rPr>
              <a:t>Perspectives</a:t>
            </a:r>
            <a:r>
              <a:rPr lang="en-IN" sz="2000" b="1" dirty="0">
                <a:latin typeface="Nunito" pitchFamily="2" charset="0"/>
              </a:rPr>
              <a:t> </a:t>
            </a:r>
            <a:r>
              <a:rPr lang="en-US" sz="2000" b="1" dirty="0">
                <a:solidFill>
                  <a:srgbClr val="B1289C"/>
                </a:solidFill>
                <a:latin typeface="Nunito" pitchFamily="2" charset="0"/>
                <a:ea typeface="PT Sans" pitchFamily="34" charset="-122"/>
                <a:cs typeface="PT Sans" pitchFamily="34" charset="-120"/>
              </a:rPr>
              <a:t>:</a:t>
            </a:r>
            <a:endParaRPr lang="en-US" sz="2000" dirty="0">
              <a:solidFill>
                <a:srgbClr val="B1289C"/>
              </a:solidFill>
              <a:latin typeface="Nunito" pitchFamily="2" charset="0"/>
            </a:endParaRPr>
          </a:p>
        </p:txBody>
      </p:sp>
      <p:sp>
        <p:nvSpPr>
          <p:cNvPr id="15" name="Text 12"/>
          <p:cNvSpPr/>
          <p:nvPr/>
        </p:nvSpPr>
        <p:spPr>
          <a:xfrm>
            <a:off x="4642961" y="6190435"/>
            <a:ext cx="12565499" cy="363022"/>
          </a:xfrm>
          <a:prstGeom prst="rect">
            <a:avLst/>
          </a:prstGeom>
          <a:noFill/>
          <a:ln/>
        </p:spPr>
        <p:txBody>
          <a:bodyPr wrap="none" rtlCol="0" anchor="t"/>
          <a:lstStyle/>
          <a:p>
            <a:pPr marL="342900" indent="-342900" algn="l">
              <a:lnSpc>
                <a:spcPts val="2859"/>
              </a:lnSpc>
              <a:buSzPct val="100000"/>
              <a:buChar char="•"/>
            </a:pPr>
            <a:r>
              <a:rPr lang="en-IN" sz="2000" dirty="0"/>
              <a:t>Streamlined processes save time and effort.</a:t>
            </a:r>
            <a:endParaRPr lang="en-US" sz="2000" dirty="0">
              <a:latin typeface="Nunito" pitchFamily="2" charset="0"/>
            </a:endParaRPr>
          </a:p>
        </p:txBody>
      </p:sp>
      <p:sp>
        <p:nvSpPr>
          <p:cNvPr id="16" name="Text 13"/>
          <p:cNvSpPr/>
          <p:nvPr/>
        </p:nvSpPr>
        <p:spPr>
          <a:xfrm>
            <a:off x="4642961" y="6581836"/>
            <a:ext cx="12565499" cy="363022"/>
          </a:xfrm>
          <a:prstGeom prst="rect">
            <a:avLst/>
          </a:prstGeom>
          <a:noFill/>
          <a:ln/>
        </p:spPr>
        <p:txBody>
          <a:bodyPr wrap="none" rtlCol="0" anchor="t"/>
          <a:lstStyle/>
          <a:p>
            <a:pPr marL="342900" indent="-342900" algn="l">
              <a:lnSpc>
                <a:spcPts val="2859"/>
              </a:lnSpc>
              <a:buSzPct val="100000"/>
              <a:buChar char="•"/>
            </a:pPr>
            <a:r>
              <a:rPr lang="en-IN" sz="2000" dirty="0"/>
              <a:t>App usage simplifies attendance tracking.</a:t>
            </a:r>
            <a:endParaRPr lang="en-US" sz="2000" dirty="0">
              <a:latin typeface="Nunito" pitchFamily="2" charset="0"/>
            </a:endParaRPr>
          </a:p>
        </p:txBody>
      </p:sp>
      <p:sp>
        <p:nvSpPr>
          <p:cNvPr id="17" name="Text 14"/>
          <p:cNvSpPr/>
          <p:nvPr/>
        </p:nvSpPr>
        <p:spPr>
          <a:xfrm>
            <a:off x="4642961" y="6973238"/>
            <a:ext cx="12565499" cy="363022"/>
          </a:xfrm>
          <a:prstGeom prst="rect">
            <a:avLst/>
          </a:prstGeom>
          <a:noFill/>
          <a:ln/>
        </p:spPr>
        <p:txBody>
          <a:bodyPr wrap="none" rtlCol="0" anchor="t"/>
          <a:lstStyle/>
          <a:p>
            <a:pPr marL="342900" indent="-342900" algn="l">
              <a:lnSpc>
                <a:spcPts val="2859"/>
              </a:lnSpc>
              <a:buSzPct val="100000"/>
              <a:buChar char="•"/>
            </a:pPr>
            <a:r>
              <a:rPr lang="en-IN" sz="2000" dirty="0"/>
              <a:t>Cost savings observed in the kitchen.</a:t>
            </a:r>
            <a:endParaRPr lang="en-US" sz="2000" dirty="0">
              <a:latin typeface="Nunito" pitchFamily="2" charset="0"/>
            </a:endParaRPr>
          </a:p>
        </p:txBody>
      </p:sp>
      <p:grpSp>
        <p:nvGrpSpPr>
          <p:cNvPr id="23" name="Group 22">
            <a:extLst>
              <a:ext uri="{FF2B5EF4-FFF2-40B4-BE49-F238E27FC236}">
                <a16:creationId xmlns:a16="http://schemas.microsoft.com/office/drawing/2014/main" id="{8405D767-B9F8-DA89-2F6C-11CE8D8EA787}"/>
              </a:ext>
            </a:extLst>
          </p:cNvPr>
          <p:cNvGrpSpPr/>
          <p:nvPr/>
        </p:nvGrpSpPr>
        <p:grpSpPr>
          <a:xfrm>
            <a:off x="2404127" y="772869"/>
            <a:ext cx="9822147" cy="709136"/>
            <a:chOff x="2557615" y="772869"/>
            <a:chExt cx="9822147" cy="709136"/>
          </a:xfrm>
        </p:grpSpPr>
        <p:sp>
          <p:nvSpPr>
            <p:cNvPr id="4" name="Text 1"/>
            <p:cNvSpPr/>
            <p:nvPr/>
          </p:nvSpPr>
          <p:spPr>
            <a:xfrm>
              <a:off x="3225999" y="772869"/>
              <a:ext cx="9153763" cy="709136"/>
            </a:xfrm>
            <a:prstGeom prst="rect">
              <a:avLst/>
            </a:prstGeom>
            <a:noFill/>
            <a:ln/>
          </p:spPr>
          <p:txBody>
            <a:bodyPr wrap="none" rtlCol="0" anchor="t"/>
            <a:lstStyle/>
            <a:p>
              <a:pPr marL="0" indent="0">
                <a:lnSpc>
                  <a:spcPts val="5584"/>
                </a:lnSpc>
                <a:buNone/>
              </a:pPr>
              <a:r>
                <a:rPr lang="en-US" sz="4400" b="1" dirty="0">
                  <a:solidFill>
                    <a:srgbClr val="00002E"/>
                  </a:solidFill>
                  <a:latin typeface="Nunito" pitchFamily="2" charset="0"/>
                  <a:ea typeface="Nunito" pitchFamily="34" charset="-122"/>
                  <a:cs typeface="Nunito" pitchFamily="34" charset="-120"/>
                </a:rPr>
                <a:t>Voices Heard, Concerns Addressed</a:t>
              </a:r>
              <a:endParaRPr lang="en-US" sz="4400" dirty="0">
                <a:latin typeface="Nunito" pitchFamily="2" charset="0"/>
              </a:endParaRPr>
            </a:p>
          </p:txBody>
        </p:sp>
        <p:pic>
          <p:nvPicPr>
            <p:cNvPr id="22" name="Picture 21">
              <a:extLst>
                <a:ext uri="{FF2B5EF4-FFF2-40B4-BE49-F238E27FC236}">
                  <a16:creationId xmlns:a16="http://schemas.microsoft.com/office/drawing/2014/main" id="{E3C08B51-BE6B-450C-1BE7-EAFAD39F8E17}"/>
                </a:ext>
              </a:extLst>
            </p:cNvPr>
            <p:cNvPicPr>
              <a:picLocks noChangeAspect="1"/>
            </p:cNvPicPr>
            <p:nvPr/>
          </p:nvPicPr>
          <p:blipFill>
            <a:blip r:embed="rId4"/>
            <a:stretch>
              <a:fillRect/>
            </a:stretch>
          </p:blipFill>
          <p:spPr>
            <a:xfrm>
              <a:off x="2557615" y="868135"/>
              <a:ext cx="546789" cy="488770"/>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4122301" y="817840"/>
            <a:ext cx="6385798" cy="709136"/>
          </a:xfrm>
          <a:prstGeom prst="rect">
            <a:avLst/>
          </a:prstGeom>
          <a:noFill/>
          <a:ln/>
        </p:spPr>
        <p:txBody>
          <a:bodyPr wrap="none" rtlCol="0" anchor="t"/>
          <a:lstStyle/>
          <a:p>
            <a:pPr marL="0" indent="0">
              <a:lnSpc>
                <a:spcPts val="5584"/>
              </a:lnSpc>
              <a:buNone/>
            </a:pPr>
            <a:r>
              <a:rPr lang="en-US" sz="4400" b="1" dirty="0">
                <a:solidFill>
                  <a:srgbClr val="00002E"/>
                </a:solidFill>
                <a:latin typeface="Nunito" pitchFamily="34" charset="0"/>
                <a:ea typeface="Nunito" pitchFamily="34" charset="-122"/>
                <a:cs typeface="Nunito" pitchFamily="34" charset="-120"/>
              </a:rPr>
              <a:t>Conclusion &amp; Next Steps</a:t>
            </a:r>
            <a:endParaRPr lang="en-US" sz="4400" dirty="0"/>
          </a:p>
        </p:txBody>
      </p:sp>
      <p:pic>
        <p:nvPicPr>
          <p:cNvPr id="5" name="Image 1" descr="preencoded.png"/>
          <p:cNvPicPr>
            <a:picLocks noChangeAspect="1"/>
          </p:cNvPicPr>
          <p:nvPr/>
        </p:nvPicPr>
        <p:blipFill>
          <a:blip r:embed="rId4"/>
          <a:stretch>
            <a:fillRect/>
          </a:stretch>
        </p:blipFill>
        <p:spPr>
          <a:xfrm>
            <a:off x="850940" y="1867257"/>
            <a:ext cx="4309467" cy="907613"/>
          </a:xfrm>
          <a:prstGeom prst="rect">
            <a:avLst/>
          </a:prstGeom>
        </p:spPr>
      </p:pic>
      <p:sp>
        <p:nvSpPr>
          <p:cNvPr id="6" name="Text 2"/>
          <p:cNvSpPr/>
          <p:nvPr/>
        </p:nvSpPr>
        <p:spPr>
          <a:xfrm>
            <a:off x="1077754" y="3115151"/>
            <a:ext cx="4082646" cy="708898"/>
          </a:xfrm>
          <a:prstGeom prst="rect">
            <a:avLst/>
          </a:prstGeom>
          <a:noFill/>
          <a:ln/>
        </p:spPr>
        <p:txBody>
          <a:bodyPr wrap="square" rtlCol="0" anchor="t"/>
          <a:lstStyle/>
          <a:p>
            <a:pPr marL="0" indent="0" algn="l">
              <a:lnSpc>
                <a:spcPts val="2792"/>
              </a:lnSpc>
              <a:buNone/>
            </a:pPr>
            <a:r>
              <a:rPr lang="en-US" sz="2000" b="1" dirty="0">
                <a:solidFill>
                  <a:srgbClr val="2D4DF2"/>
                </a:solidFill>
                <a:latin typeface="Nunito" pitchFamily="34" charset="0"/>
                <a:ea typeface="Nunito" pitchFamily="34" charset="-122"/>
                <a:cs typeface="Nunito" pitchFamily="34" charset="-120"/>
              </a:rPr>
              <a:t>Evaluation of Proposed Solutions</a:t>
            </a:r>
            <a:endParaRPr lang="en-US" sz="2000" dirty="0"/>
          </a:p>
        </p:txBody>
      </p:sp>
      <p:sp>
        <p:nvSpPr>
          <p:cNvPr id="7" name="Text 3"/>
          <p:cNvSpPr/>
          <p:nvPr/>
        </p:nvSpPr>
        <p:spPr>
          <a:xfrm>
            <a:off x="1077754" y="3838218"/>
            <a:ext cx="4082646" cy="726043"/>
          </a:xfrm>
          <a:prstGeom prst="rect">
            <a:avLst/>
          </a:prstGeom>
          <a:noFill/>
          <a:ln/>
        </p:spPr>
        <p:txBody>
          <a:bodyPr wrap="square" rtlCol="0" anchor="t"/>
          <a:lstStyle/>
          <a:p>
            <a:pPr marL="0" indent="0" algn="l">
              <a:lnSpc>
                <a:spcPts val="2859"/>
              </a:lnSpc>
              <a:buNone/>
            </a:pPr>
            <a:r>
              <a:rPr lang="en-US" sz="2000" dirty="0">
                <a:solidFill>
                  <a:srgbClr val="00002E"/>
                </a:solidFill>
                <a:latin typeface="PT Sans" pitchFamily="34" charset="0"/>
                <a:ea typeface="PT Sans" pitchFamily="34" charset="-122"/>
                <a:cs typeface="PT Sans" pitchFamily="34" charset="-120"/>
              </a:rPr>
              <a:t>Assessing feedback and data to confirm the feasibility and potential impact.</a:t>
            </a:r>
            <a:endParaRPr lang="en-US" sz="2000" dirty="0"/>
          </a:p>
        </p:txBody>
      </p:sp>
      <p:pic>
        <p:nvPicPr>
          <p:cNvPr id="8" name="Image 2" descr="preencoded.png"/>
          <p:cNvPicPr>
            <a:picLocks noChangeAspect="1"/>
          </p:cNvPicPr>
          <p:nvPr/>
        </p:nvPicPr>
        <p:blipFill>
          <a:blip r:embed="rId5"/>
          <a:stretch>
            <a:fillRect/>
          </a:stretch>
        </p:blipFill>
        <p:spPr>
          <a:xfrm>
            <a:off x="5160407" y="1867257"/>
            <a:ext cx="4309467" cy="907613"/>
          </a:xfrm>
          <a:prstGeom prst="rect">
            <a:avLst/>
          </a:prstGeom>
        </p:spPr>
      </p:pic>
      <p:sp>
        <p:nvSpPr>
          <p:cNvPr id="9" name="Text 4"/>
          <p:cNvSpPr/>
          <p:nvPr/>
        </p:nvSpPr>
        <p:spPr>
          <a:xfrm>
            <a:off x="5387220" y="3115151"/>
            <a:ext cx="3376803" cy="354449"/>
          </a:xfrm>
          <a:prstGeom prst="rect">
            <a:avLst/>
          </a:prstGeom>
          <a:noFill/>
          <a:ln/>
        </p:spPr>
        <p:txBody>
          <a:bodyPr wrap="none" rtlCol="0" anchor="t"/>
          <a:lstStyle/>
          <a:p>
            <a:pPr marL="0" indent="0" algn="l">
              <a:lnSpc>
                <a:spcPts val="2792"/>
              </a:lnSpc>
              <a:buNone/>
            </a:pPr>
            <a:r>
              <a:rPr lang="en-US" sz="2000" b="1" dirty="0">
                <a:solidFill>
                  <a:srgbClr val="015F98"/>
                </a:solidFill>
                <a:latin typeface="Nunito" pitchFamily="34" charset="0"/>
                <a:ea typeface="Nunito" pitchFamily="34" charset="-122"/>
                <a:cs typeface="Nunito" pitchFamily="34" charset="-120"/>
              </a:rPr>
              <a:t>Implementation Roll-out</a:t>
            </a:r>
            <a:endParaRPr lang="en-US" sz="2000" dirty="0"/>
          </a:p>
        </p:txBody>
      </p:sp>
      <p:sp>
        <p:nvSpPr>
          <p:cNvPr id="10" name="Text 5"/>
          <p:cNvSpPr/>
          <p:nvPr/>
        </p:nvSpPr>
        <p:spPr>
          <a:xfrm>
            <a:off x="5387221" y="3483769"/>
            <a:ext cx="4082646" cy="1089065"/>
          </a:xfrm>
          <a:prstGeom prst="rect">
            <a:avLst/>
          </a:prstGeom>
          <a:noFill/>
          <a:ln/>
        </p:spPr>
        <p:txBody>
          <a:bodyPr wrap="square" rtlCol="0" anchor="t"/>
          <a:lstStyle/>
          <a:p>
            <a:pPr marL="0" indent="0" algn="l">
              <a:lnSpc>
                <a:spcPts val="2859"/>
              </a:lnSpc>
              <a:buNone/>
            </a:pPr>
            <a:r>
              <a:rPr lang="en-US" sz="2000" dirty="0">
                <a:solidFill>
                  <a:srgbClr val="00002E"/>
                </a:solidFill>
                <a:latin typeface="PT Sans" pitchFamily="34" charset="0"/>
                <a:ea typeface="PT Sans" pitchFamily="34" charset="-122"/>
                <a:cs typeface="PT Sans" pitchFamily="34" charset="-120"/>
              </a:rPr>
              <a:t>Planning and executing the integration of the chosen solution into regular mess operations.</a:t>
            </a:r>
            <a:endParaRPr lang="en-US" sz="2000" dirty="0"/>
          </a:p>
        </p:txBody>
      </p:sp>
      <p:pic>
        <p:nvPicPr>
          <p:cNvPr id="11" name="Image 3" descr="preencoded.png"/>
          <p:cNvPicPr>
            <a:picLocks noChangeAspect="1"/>
          </p:cNvPicPr>
          <p:nvPr/>
        </p:nvPicPr>
        <p:blipFill>
          <a:blip r:embed="rId6"/>
          <a:stretch>
            <a:fillRect/>
          </a:stretch>
        </p:blipFill>
        <p:spPr>
          <a:xfrm>
            <a:off x="9469874" y="1867257"/>
            <a:ext cx="4309586" cy="907613"/>
          </a:xfrm>
          <a:prstGeom prst="rect">
            <a:avLst/>
          </a:prstGeom>
        </p:spPr>
      </p:pic>
      <p:sp>
        <p:nvSpPr>
          <p:cNvPr id="12" name="Text 6"/>
          <p:cNvSpPr/>
          <p:nvPr/>
        </p:nvSpPr>
        <p:spPr>
          <a:xfrm>
            <a:off x="9696688" y="3115151"/>
            <a:ext cx="3117612" cy="354449"/>
          </a:xfrm>
          <a:prstGeom prst="rect">
            <a:avLst/>
          </a:prstGeom>
          <a:noFill/>
          <a:ln/>
        </p:spPr>
        <p:txBody>
          <a:bodyPr wrap="none" rtlCol="0" anchor="t"/>
          <a:lstStyle/>
          <a:p>
            <a:pPr marL="0" indent="0" algn="l">
              <a:lnSpc>
                <a:spcPts val="2792"/>
              </a:lnSpc>
              <a:buNone/>
            </a:pPr>
            <a:r>
              <a:rPr lang="en-US" sz="2000" b="1" dirty="0">
                <a:solidFill>
                  <a:srgbClr val="AD1F96"/>
                </a:solidFill>
                <a:latin typeface="Nunito" pitchFamily="34" charset="0"/>
                <a:ea typeface="Nunito" pitchFamily="34" charset="-122"/>
                <a:cs typeface="Nunito" pitchFamily="34" charset="-120"/>
              </a:rPr>
              <a:t>Continuous Monitoring</a:t>
            </a:r>
            <a:endParaRPr lang="en-US" sz="2000" dirty="0"/>
          </a:p>
        </p:txBody>
      </p:sp>
      <p:sp>
        <p:nvSpPr>
          <p:cNvPr id="13" name="Text 7"/>
          <p:cNvSpPr/>
          <p:nvPr/>
        </p:nvSpPr>
        <p:spPr>
          <a:xfrm>
            <a:off x="9696688" y="3483769"/>
            <a:ext cx="4082772" cy="1089065"/>
          </a:xfrm>
          <a:prstGeom prst="rect">
            <a:avLst/>
          </a:prstGeom>
          <a:noFill/>
          <a:ln/>
        </p:spPr>
        <p:txBody>
          <a:bodyPr wrap="square" rtlCol="0" anchor="t"/>
          <a:lstStyle/>
          <a:p>
            <a:pPr marL="0" indent="0" algn="l">
              <a:lnSpc>
                <a:spcPts val="2859"/>
              </a:lnSpc>
              <a:buNone/>
            </a:pPr>
            <a:r>
              <a:rPr lang="en-US" sz="2000" dirty="0">
                <a:solidFill>
                  <a:srgbClr val="00002E"/>
                </a:solidFill>
                <a:latin typeface="PT Sans" pitchFamily="34" charset="0"/>
                <a:ea typeface="PT Sans" pitchFamily="34" charset="-122"/>
                <a:cs typeface="PT Sans" pitchFamily="34" charset="-120"/>
              </a:rPr>
              <a:t>Establishing a monitoring system to track and analyze the effectiveness of the implemented solution.</a:t>
            </a:r>
            <a:endParaRPr lang="en-US" sz="2000" dirty="0"/>
          </a:p>
        </p:txBody>
      </p:sp>
      <p:sp>
        <p:nvSpPr>
          <p:cNvPr id="14" name="Text 8"/>
          <p:cNvSpPr/>
          <p:nvPr/>
        </p:nvSpPr>
        <p:spPr>
          <a:xfrm>
            <a:off x="1191220" y="5432107"/>
            <a:ext cx="13328702" cy="363022"/>
          </a:xfrm>
          <a:prstGeom prst="rect">
            <a:avLst/>
          </a:prstGeom>
          <a:noFill/>
          <a:ln/>
        </p:spPr>
        <p:txBody>
          <a:bodyPr wrap="none" rtlCol="0" anchor="t"/>
          <a:lstStyle/>
          <a:p>
            <a:pPr marL="0" indent="0">
              <a:lnSpc>
                <a:spcPts val="2859"/>
              </a:lnSpc>
              <a:buNone/>
            </a:pPr>
            <a:r>
              <a:rPr lang="en-US" sz="2000" b="1" dirty="0">
                <a:solidFill>
                  <a:srgbClr val="00002E"/>
                </a:solidFill>
                <a:latin typeface="PT Sans" pitchFamily="34" charset="0"/>
                <a:ea typeface="PT Sans" pitchFamily="34" charset="-122"/>
                <a:cs typeface="PT Sans" pitchFamily="34" charset="-120"/>
              </a:rPr>
              <a:t>The Road Ahead:</a:t>
            </a:r>
            <a:endParaRPr lang="en-US" sz="2000" dirty="0"/>
          </a:p>
        </p:txBody>
      </p:sp>
      <p:sp>
        <p:nvSpPr>
          <p:cNvPr id="15" name="Text 9"/>
          <p:cNvSpPr/>
          <p:nvPr/>
        </p:nvSpPr>
        <p:spPr>
          <a:xfrm>
            <a:off x="1554242" y="5958959"/>
            <a:ext cx="12944326" cy="363022"/>
          </a:xfrm>
          <a:prstGeom prst="rect">
            <a:avLst/>
          </a:prstGeom>
          <a:noFill/>
          <a:ln/>
        </p:spPr>
        <p:txBody>
          <a:bodyPr wrap="none" rtlCol="0" anchor="t"/>
          <a:lstStyle/>
          <a:p>
            <a:pPr marL="342900" indent="-342900" algn="l">
              <a:lnSpc>
                <a:spcPts val="2859"/>
              </a:lnSpc>
              <a:buSzPct val="100000"/>
              <a:buChar char="•"/>
            </a:pPr>
            <a:r>
              <a:rPr lang="en-US" sz="2000" dirty="0">
                <a:solidFill>
                  <a:srgbClr val="00002E"/>
                </a:solidFill>
                <a:latin typeface="PT Sans" pitchFamily="34" charset="0"/>
                <a:ea typeface="PT Sans" pitchFamily="34" charset="-122"/>
                <a:cs typeface="PT Sans" pitchFamily="34" charset="-120"/>
              </a:rPr>
              <a:t>Envisioning a mess operation that minimizes waste and maximizes efficiency.</a:t>
            </a:r>
            <a:endParaRPr lang="en-US" sz="2000" dirty="0"/>
          </a:p>
        </p:txBody>
      </p:sp>
      <p:sp>
        <p:nvSpPr>
          <p:cNvPr id="16" name="Text 10"/>
          <p:cNvSpPr/>
          <p:nvPr/>
        </p:nvSpPr>
        <p:spPr>
          <a:xfrm>
            <a:off x="1554242" y="6412706"/>
            <a:ext cx="12944326" cy="363022"/>
          </a:xfrm>
          <a:prstGeom prst="rect">
            <a:avLst/>
          </a:prstGeom>
          <a:noFill/>
          <a:ln/>
        </p:spPr>
        <p:txBody>
          <a:bodyPr wrap="none" rtlCol="0" anchor="t"/>
          <a:lstStyle/>
          <a:p>
            <a:pPr marL="342900" indent="-342900" algn="l">
              <a:lnSpc>
                <a:spcPts val="2859"/>
              </a:lnSpc>
              <a:buSzPct val="100000"/>
              <a:buChar char="•"/>
            </a:pPr>
            <a:r>
              <a:rPr lang="en-US" sz="2000" dirty="0">
                <a:solidFill>
                  <a:srgbClr val="00002E"/>
                </a:solidFill>
                <a:latin typeface="PT Sans" pitchFamily="34" charset="0"/>
                <a:ea typeface="PT Sans" pitchFamily="34" charset="-122"/>
                <a:cs typeface="PT Sans" pitchFamily="34" charset="-120"/>
              </a:rPr>
              <a:t>Fostering a culture of sustainability and responsibility.</a:t>
            </a:r>
            <a:endParaRPr lang="en-US" sz="2000" dirty="0"/>
          </a:p>
        </p:txBody>
      </p:sp>
      <p:sp>
        <p:nvSpPr>
          <p:cNvPr id="17" name="Text 11"/>
          <p:cNvSpPr/>
          <p:nvPr/>
        </p:nvSpPr>
        <p:spPr>
          <a:xfrm>
            <a:off x="1554242" y="6866453"/>
            <a:ext cx="12944326" cy="363022"/>
          </a:xfrm>
          <a:prstGeom prst="rect">
            <a:avLst/>
          </a:prstGeom>
          <a:noFill/>
          <a:ln/>
        </p:spPr>
        <p:txBody>
          <a:bodyPr wrap="none" rtlCol="0" anchor="t"/>
          <a:lstStyle/>
          <a:p>
            <a:pPr marL="342900" indent="-342900" algn="l">
              <a:lnSpc>
                <a:spcPts val="2859"/>
              </a:lnSpc>
              <a:buSzPct val="100000"/>
              <a:buChar char="•"/>
            </a:pPr>
            <a:r>
              <a:rPr lang="en-US" sz="2000" dirty="0">
                <a:solidFill>
                  <a:srgbClr val="00002E"/>
                </a:solidFill>
                <a:latin typeface="PT Sans" pitchFamily="34" charset="0"/>
                <a:ea typeface="PT Sans" pitchFamily="34" charset="-122"/>
                <a:cs typeface="PT Sans" pitchFamily="34" charset="-120"/>
              </a:rPr>
              <a:t>Continued collaboration with stakeholders for evolving solutions.</a:t>
            </a:r>
            <a:endParaRPr lang="en-US" sz="2000" dirty="0"/>
          </a:p>
        </p:txBody>
      </p:sp>
      <p:sp>
        <p:nvSpPr>
          <p:cNvPr id="18" name="Shape 12"/>
          <p:cNvSpPr/>
          <p:nvPr/>
        </p:nvSpPr>
        <p:spPr>
          <a:xfrm>
            <a:off x="850940" y="5359718"/>
            <a:ext cx="28337" cy="2234803"/>
          </a:xfrm>
          <a:prstGeom prst="rect">
            <a:avLst/>
          </a:prstGeom>
          <a:solidFill>
            <a:srgbClr val="2D4DF2"/>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E84AE-5A9F-96F8-B852-421DC14BC72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1F7FB91-2237-3FB7-3E76-8CFBDE50CCAA}"/>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B0F8B4A-2380-F936-9424-2AF56496263C}"/>
              </a:ext>
            </a:extLst>
          </p:cNvPr>
          <p:cNvSpPr/>
          <p:nvPr/>
        </p:nvSpPr>
        <p:spPr>
          <a:xfrm>
            <a:off x="0" y="-7739"/>
            <a:ext cx="14630400" cy="8229600"/>
          </a:xfrm>
          <a:prstGeom prst="rect">
            <a:avLst/>
          </a:prstGeom>
          <a:solidFill>
            <a:srgbClr val="F3F3FF">
              <a:alpha val="75000"/>
            </a:srgbClr>
          </a:solidFill>
          <a:ln/>
        </p:spPr>
        <p:txBody>
          <a:bodyPr/>
          <a:lstStyle/>
          <a:p>
            <a:r>
              <a:rPr lang="en-IN" dirty="0"/>
              <a:t> </a:t>
            </a:r>
          </a:p>
        </p:txBody>
      </p:sp>
      <p:sp>
        <p:nvSpPr>
          <p:cNvPr id="4" name="Text 1">
            <a:extLst>
              <a:ext uri="{FF2B5EF4-FFF2-40B4-BE49-F238E27FC236}">
                <a16:creationId xmlns:a16="http://schemas.microsoft.com/office/drawing/2014/main" id="{D1B9DB13-529F-BFD6-DE48-B7F2F5A30916}"/>
              </a:ext>
            </a:extLst>
          </p:cNvPr>
          <p:cNvSpPr/>
          <p:nvPr/>
        </p:nvSpPr>
        <p:spPr>
          <a:xfrm>
            <a:off x="5793912" y="756880"/>
            <a:ext cx="3743617" cy="709136"/>
          </a:xfrm>
          <a:prstGeom prst="rect">
            <a:avLst/>
          </a:prstGeom>
          <a:noFill/>
          <a:ln/>
        </p:spPr>
        <p:txBody>
          <a:bodyPr wrap="none" rtlCol="0" anchor="t"/>
          <a:lstStyle/>
          <a:p>
            <a:pPr marL="0" indent="0">
              <a:lnSpc>
                <a:spcPts val="5584"/>
              </a:lnSpc>
              <a:buNone/>
            </a:pPr>
            <a:r>
              <a:rPr lang="en-US" sz="4400" b="1" dirty="0">
                <a:solidFill>
                  <a:srgbClr val="00002E"/>
                </a:solidFill>
                <a:latin typeface="Nunito" pitchFamily="34" charset="0"/>
              </a:rPr>
              <a:t>REFERENCES</a:t>
            </a:r>
            <a:endParaRPr lang="en-US" sz="4400" dirty="0"/>
          </a:p>
        </p:txBody>
      </p:sp>
      <p:sp>
        <p:nvSpPr>
          <p:cNvPr id="19" name="Shape 2">
            <a:extLst>
              <a:ext uri="{FF2B5EF4-FFF2-40B4-BE49-F238E27FC236}">
                <a16:creationId xmlns:a16="http://schemas.microsoft.com/office/drawing/2014/main" id="{051C8DAB-CE74-AB1D-9481-76A8698BBF02}"/>
              </a:ext>
            </a:extLst>
          </p:cNvPr>
          <p:cNvSpPr/>
          <p:nvPr/>
        </p:nvSpPr>
        <p:spPr>
          <a:xfrm>
            <a:off x="1120920" y="3055396"/>
            <a:ext cx="12388560" cy="1334579"/>
          </a:xfrm>
          <a:prstGeom prst="roundRect">
            <a:avLst>
              <a:gd name="adj" fmla="val 10740"/>
            </a:avLst>
          </a:prstGeom>
          <a:solidFill>
            <a:srgbClr val="F3F3FF"/>
          </a:solidFill>
          <a:ln w="22860">
            <a:solidFill>
              <a:srgbClr val="2D4DF2"/>
            </a:solidFill>
            <a:prstDash val="solid"/>
          </a:ln>
        </p:spPr>
      </p:sp>
      <p:sp>
        <p:nvSpPr>
          <p:cNvPr id="6" name="Text 2">
            <a:extLst>
              <a:ext uri="{FF2B5EF4-FFF2-40B4-BE49-F238E27FC236}">
                <a16:creationId xmlns:a16="http://schemas.microsoft.com/office/drawing/2014/main" id="{CED8FF39-C64C-5349-88D2-ACD4A8E6FB34}"/>
              </a:ext>
            </a:extLst>
          </p:cNvPr>
          <p:cNvSpPr/>
          <p:nvPr/>
        </p:nvSpPr>
        <p:spPr>
          <a:xfrm>
            <a:off x="6195479" y="3179233"/>
            <a:ext cx="2239443" cy="376358"/>
          </a:xfrm>
          <a:prstGeom prst="rect">
            <a:avLst/>
          </a:prstGeom>
          <a:noFill/>
          <a:ln/>
        </p:spPr>
        <p:txBody>
          <a:bodyPr wrap="square" rtlCol="0" anchor="t"/>
          <a:lstStyle/>
          <a:p>
            <a:pPr marL="0" indent="0" algn="l">
              <a:lnSpc>
                <a:spcPts val="2792"/>
              </a:lnSpc>
              <a:buNone/>
            </a:pPr>
            <a:r>
              <a:rPr lang="en-US" sz="2000" b="1" dirty="0">
                <a:solidFill>
                  <a:srgbClr val="2D4DF2"/>
                </a:solidFill>
                <a:latin typeface="Nunito" pitchFamily="34" charset="0"/>
              </a:rPr>
              <a:t>Wastage Report</a:t>
            </a:r>
            <a:endParaRPr lang="en-US" sz="2000" dirty="0"/>
          </a:p>
        </p:txBody>
      </p:sp>
      <p:sp>
        <p:nvSpPr>
          <p:cNvPr id="7" name="Text 3">
            <a:extLst>
              <a:ext uri="{FF2B5EF4-FFF2-40B4-BE49-F238E27FC236}">
                <a16:creationId xmlns:a16="http://schemas.microsoft.com/office/drawing/2014/main" id="{B9F9DF3C-2E7E-BABE-ECB5-D9970FBD6F17}"/>
              </a:ext>
            </a:extLst>
          </p:cNvPr>
          <p:cNvSpPr/>
          <p:nvPr/>
        </p:nvSpPr>
        <p:spPr>
          <a:xfrm>
            <a:off x="1415177" y="3683836"/>
            <a:ext cx="11800046" cy="726043"/>
          </a:xfrm>
          <a:prstGeom prst="rect">
            <a:avLst/>
          </a:prstGeom>
          <a:noFill/>
          <a:ln/>
        </p:spPr>
        <p:txBody>
          <a:bodyPr wrap="square" rtlCol="0" anchor="t"/>
          <a:lstStyle/>
          <a:p>
            <a:pPr marL="0" indent="0" algn="l">
              <a:lnSpc>
                <a:spcPts val="2859"/>
              </a:lnSpc>
              <a:buNone/>
            </a:pPr>
            <a:r>
              <a:rPr lang="en-US" sz="2000" dirty="0">
                <a:solidFill>
                  <a:srgbClr val="00002E"/>
                </a:solidFill>
                <a:latin typeface="PT Sans" pitchFamily="34" charset="0"/>
                <a:ea typeface="PT Sans" pitchFamily="34" charset="-122"/>
                <a:cs typeface="PT Sans" pitchFamily="34" charset="-120"/>
                <a:hlinkClick r:id="rId4"/>
              </a:rPr>
              <a:t>https://1drv.ms/x/c/3ca247d1f32f674c/EVLOD15XYFxJpYNccyuSF4UBrzYYJxMzPsASr2aodu9cyg?e=T1FC8B</a:t>
            </a:r>
            <a:endParaRPr lang="en-US" sz="2000" dirty="0"/>
          </a:p>
        </p:txBody>
      </p:sp>
      <p:sp>
        <p:nvSpPr>
          <p:cNvPr id="20" name="Shape 2">
            <a:extLst>
              <a:ext uri="{FF2B5EF4-FFF2-40B4-BE49-F238E27FC236}">
                <a16:creationId xmlns:a16="http://schemas.microsoft.com/office/drawing/2014/main" id="{C97532A7-3FF1-67DC-B018-6EE6C5E90E7D}"/>
              </a:ext>
            </a:extLst>
          </p:cNvPr>
          <p:cNvSpPr/>
          <p:nvPr/>
        </p:nvSpPr>
        <p:spPr>
          <a:xfrm>
            <a:off x="1120920" y="4573218"/>
            <a:ext cx="12388560" cy="1334579"/>
          </a:xfrm>
          <a:prstGeom prst="roundRect">
            <a:avLst>
              <a:gd name="adj" fmla="val 10740"/>
            </a:avLst>
          </a:prstGeom>
          <a:solidFill>
            <a:srgbClr val="F3F3FF"/>
          </a:solidFill>
          <a:ln w="22860">
            <a:solidFill>
              <a:srgbClr val="015F98"/>
            </a:solidFill>
            <a:prstDash val="solid"/>
          </a:ln>
        </p:spPr>
      </p:sp>
      <p:sp>
        <p:nvSpPr>
          <p:cNvPr id="10" name="Text 5">
            <a:extLst>
              <a:ext uri="{FF2B5EF4-FFF2-40B4-BE49-F238E27FC236}">
                <a16:creationId xmlns:a16="http://schemas.microsoft.com/office/drawing/2014/main" id="{14D6F83A-A8BF-E963-20D1-753F83815E24}"/>
              </a:ext>
            </a:extLst>
          </p:cNvPr>
          <p:cNvSpPr/>
          <p:nvPr/>
        </p:nvSpPr>
        <p:spPr>
          <a:xfrm>
            <a:off x="2909260" y="5126803"/>
            <a:ext cx="8643223" cy="966906"/>
          </a:xfrm>
          <a:prstGeom prst="rect">
            <a:avLst/>
          </a:prstGeom>
          <a:noFill/>
          <a:ln/>
        </p:spPr>
        <p:txBody>
          <a:bodyPr wrap="square" rtlCol="0" anchor="t"/>
          <a:lstStyle/>
          <a:p>
            <a:pPr marL="0" indent="0" algn="l">
              <a:lnSpc>
                <a:spcPts val="2859"/>
              </a:lnSpc>
              <a:buNone/>
            </a:pPr>
            <a:r>
              <a:rPr lang="en-US" sz="2000" dirty="0">
                <a:solidFill>
                  <a:srgbClr val="00002E"/>
                </a:solidFill>
                <a:latin typeface="PT Sans" pitchFamily="34" charset="0"/>
                <a:ea typeface="PT Sans" pitchFamily="34" charset="-122"/>
                <a:cs typeface="PT Sans" pitchFamily="34" charset="-120"/>
                <a:hlinkClick r:id="rId5"/>
              </a:rPr>
              <a:t>https://drive.google.com/drive/folders/1H8fiqz-NxlcSUhoP2Xesnm_ztlvTB671</a:t>
            </a:r>
            <a:endParaRPr lang="en-US" sz="2000" dirty="0"/>
          </a:p>
        </p:txBody>
      </p:sp>
      <p:sp>
        <p:nvSpPr>
          <p:cNvPr id="9" name="Text 4">
            <a:extLst>
              <a:ext uri="{FF2B5EF4-FFF2-40B4-BE49-F238E27FC236}">
                <a16:creationId xmlns:a16="http://schemas.microsoft.com/office/drawing/2014/main" id="{7B04BFA3-67B1-518D-DE01-0AA185B43F4C}"/>
              </a:ext>
            </a:extLst>
          </p:cNvPr>
          <p:cNvSpPr/>
          <p:nvPr/>
        </p:nvSpPr>
        <p:spPr>
          <a:xfrm>
            <a:off x="5890770" y="4704026"/>
            <a:ext cx="2680203" cy="387311"/>
          </a:xfrm>
          <a:prstGeom prst="rect">
            <a:avLst/>
          </a:prstGeom>
          <a:noFill/>
          <a:ln/>
        </p:spPr>
        <p:txBody>
          <a:bodyPr wrap="none" rtlCol="0" anchor="t"/>
          <a:lstStyle/>
          <a:p>
            <a:pPr marL="0" indent="0" algn="l">
              <a:lnSpc>
                <a:spcPts val="2792"/>
              </a:lnSpc>
              <a:buNone/>
            </a:pPr>
            <a:r>
              <a:rPr lang="en-US" sz="2000" b="1" dirty="0">
                <a:solidFill>
                  <a:srgbClr val="015F98"/>
                </a:solidFill>
                <a:latin typeface="Nunito" pitchFamily="34" charset="0"/>
                <a:ea typeface="Nunito" pitchFamily="34" charset="-122"/>
                <a:cs typeface="Nunito" pitchFamily="34" charset="-120"/>
              </a:rPr>
              <a:t>Rice Wastage Photos</a:t>
            </a:r>
            <a:endParaRPr lang="en-US" sz="2000" dirty="0"/>
          </a:p>
        </p:txBody>
      </p:sp>
      <p:sp>
        <p:nvSpPr>
          <p:cNvPr id="21" name="Shape 2">
            <a:extLst>
              <a:ext uri="{FF2B5EF4-FFF2-40B4-BE49-F238E27FC236}">
                <a16:creationId xmlns:a16="http://schemas.microsoft.com/office/drawing/2014/main" id="{D3DB778F-D50B-2EF4-97D7-283803E3F4EF}"/>
              </a:ext>
            </a:extLst>
          </p:cNvPr>
          <p:cNvSpPr/>
          <p:nvPr/>
        </p:nvSpPr>
        <p:spPr>
          <a:xfrm>
            <a:off x="1120920" y="6052605"/>
            <a:ext cx="12388560" cy="1536915"/>
          </a:xfrm>
          <a:prstGeom prst="roundRect">
            <a:avLst>
              <a:gd name="adj" fmla="val 10740"/>
            </a:avLst>
          </a:prstGeom>
          <a:solidFill>
            <a:srgbClr val="F3F3FF"/>
          </a:solidFill>
          <a:ln w="22860">
            <a:solidFill>
              <a:srgbClr val="B1289C"/>
            </a:solidFill>
            <a:prstDash val="solid"/>
          </a:ln>
        </p:spPr>
      </p:sp>
      <p:sp>
        <p:nvSpPr>
          <p:cNvPr id="12" name="Text 6">
            <a:extLst>
              <a:ext uri="{FF2B5EF4-FFF2-40B4-BE49-F238E27FC236}">
                <a16:creationId xmlns:a16="http://schemas.microsoft.com/office/drawing/2014/main" id="{9198851B-749C-A093-C9FC-D23C6F52AB86}"/>
              </a:ext>
            </a:extLst>
          </p:cNvPr>
          <p:cNvSpPr/>
          <p:nvPr/>
        </p:nvSpPr>
        <p:spPr>
          <a:xfrm>
            <a:off x="4963408" y="6123950"/>
            <a:ext cx="4703585" cy="148192"/>
          </a:xfrm>
          <a:prstGeom prst="rect">
            <a:avLst/>
          </a:prstGeom>
          <a:noFill/>
          <a:ln/>
        </p:spPr>
        <p:txBody>
          <a:bodyPr wrap="none" rtlCol="0" anchor="t"/>
          <a:lstStyle/>
          <a:p>
            <a:pPr marL="0" indent="0" algn="l">
              <a:lnSpc>
                <a:spcPts val="2792"/>
              </a:lnSpc>
              <a:buNone/>
            </a:pPr>
            <a:r>
              <a:rPr lang="en-US" sz="2000" b="1" dirty="0">
                <a:solidFill>
                  <a:srgbClr val="AD1F96"/>
                </a:solidFill>
                <a:latin typeface="Nunito" pitchFamily="34" charset="0"/>
              </a:rPr>
              <a:t>Food Preferences Data (google form)</a:t>
            </a:r>
            <a:endParaRPr lang="en-US" sz="2000" dirty="0"/>
          </a:p>
        </p:txBody>
      </p:sp>
      <p:sp>
        <p:nvSpPr>
          <p:cNvPr id="13" name="Text 7">
            <a:extLst>
              <a:ext uri="{FF2B5EF4-FFF2-40B4-BE49-F238E27FC236}">
                <a16:creationId xmlns:a16="http://schemas.microsoft.com/office/drawing/2014/main" id="{B85EDAD7-EE12-02C0-5C77-15EEE2B8C1B1}"/>
              </a:ext>
            </a:extLst>
          </p:cNvPr>
          <p:cNvSpPr/>
          <p:nvPr/>
        </p:nvSpPr>
        <p:spPr>
          <a:xfrm>
            <a:off x="1612885" y="6657982"/>
            <a:ext cx="11277600" cy="1089065"/>
          </a:xfrm>
          <a:prstGeom prst="rect">
            <a:avLst/>
          </a:prstGeom>
          <a:noFill/>
          <a:ln/>
        </p:spPr>
        <p:txBody>
          <a:bodyPr wrap="square" rtlCol="0" anchor="t"/>
          <a:lstStyle/>
          <a:p>
            <a:pPr marL="0" indent="0" algn="ctr">
              <a:lnSpc>
                <a:spcPts val="2859"/>
              </a:lnSpc>
              <a:buNone/>
            </a:pPr>
            <a:r>
              <a:rPr lang="en-US" sz="2000" dirty="0">
                <a:solidFill>
                  <a:srgbClr val="00002E"/>
                </a:solidFill>
                <a:latin typeface="PT Sans" pitchFamily="34" charset="0"/>
                <a:ea typeface="PT Sans" pitchFamily="34" charset="-122"/>
                <a:cs typeface="PT Sans" pitchFamily="34" charset="-120"/>
                <a:hlinkClick r:id="rId6"/>
              </a:rPr>
              <a:t>https://docs.google.com/spreadsheets/d/17G8vqB2CXKwzXYWYtyihVt_pPcr7BORXQTLFuy_fvfE/edit?usp=drivesdk</a:t>
            </a:r>
            <a:endParaRPr lang="en-US" sz="2000" dirty="0"/>
          </a:p>
        </p:txBody>
      </p:sp>
      <p:pic>
        <p:nvPicPr>
          <p:cNvPr id="23" name="Picture 22">
            <a:extLst>
              <a:ext uri="{FF2B5EF4-FFF2-40B4-BE49-F238E27FC236}">
                <a16:creationId xmlns:a16="http://schemas.microsoft.com/office/drawing/2014/main" id="{5B8F90C4-95B5-903A-5F40-25D9E11E764C}"/>
              </a:ext>
            </a:extLst>
          </p:cNvPr>
          <p:cNvPicPr>
            <a:picLocks noChangeAspect="1"/>
          </p:cNvPicPr>
          <p:nvPr/>
        </p:nvPicPr>
        <p:blipFill>
          <a:blip r:embed="rId7"/>
          <a:stretch>
            <a:fillRect/>
          </a:stretch>
        </p:blipFill>
        <p:spPr>
          <a:xfrm>
            <a:off x="5067695" y="808689"/>
            <a:ext cx="601586" cy="605518"/>
          </a:xfrm>
          <a:prstGeom prst="rect">
            <a:avLst/>
          </a:prstGeom>
        </p:spPr>
      </p:pic>
      <p:sp>
        <p:nvSpPr>
          <p:cNvPr id="24" name="Shape 2">
            <a:extLst>
              <a:ext uri="{FF2B5EF4-FFF2-40B4-BE49-F238E27FC236}">
                <a16:creationId xmlns:a16="http://schemas.microsoft.com/office/drawing/2014/main" id="{E04E966F-CBAF-EA40-AD73-A189A32CA1C0}"/>
              </a:ext>
            </a:extLst>
          </p:cNvPr>
          <p:cNvSpPr/>
          <p:nvPr/>
        </p:nvSpPr>
        <p:spPr>
          <a:xfrm>
            <a:off x="1120920" y="1762946"/>
            <a:ext cx="12388560" cy="1164130"/>
          </a:xfrm>
          <a:prstGeom prst="roundRect">
            <a:avLst>
              <a:gd name="adj" fmla="val 10740"/>
            </a:avLst>
          </a:prstGeom>
          <a:solidFill>
            <a:srgbClr val="F3F3FF"/>
          </a:solidFill>
          <a:ln w="22860">
            <a:solidFill>
              <a:srgbClr val="2D4DF2"/>
            </a:solidFill>
            <a:prstDash val="solid"/>
          </a:ln>
        </p:spPr>
      </p:sp>
      <p:sp>
        <p:nvSpPr>
          <p:cNvPr id="25" name="Text 2">
            <a:extLst>
              <a:ext uri="{FF2B5EF4-FFF2-40B4-BE49-F238E27FC236}">
                <a16:creationId xmlns:a16="http://schemas.microsoft.com/office/drawing/2014/main" id="{6D7413A5-E8EF-5A58-AB6E-4AC06DD02375}"/>
              </a:ext>
            </a:extLst>
          </p:cNvPr>
          <p:cNvSpPr/>
          <p:nvPr/>
        </p:nvSpPr>
        <p:spPr>
          <a:xfrm>
            <a:off x="5481492" y="1861810"/>
            <a:ext cx="3667417" cy="386391"/>
          </a:xfrm>
          <a:prstGeom prst="rect">
            <a:avLst/>
          </a:prstGeom>
          <a:noFill/>
          <a:ln/>
        </p:spPr>
        <p:txBody>
          <a:bodyPr wrap="square" rtlCol="0" anchor="t"/>
          <a:lstStyle/>
          <a:p>
            <a:pPr>
              <a:lnSpc>
                <a:spcPts val="2792"/>
              </a:lnSpc>
            </a:pPr>
            <a:r>
              <a:rPr lang="en-US" sz="2000" b="1" dirty="0">
                <a:solidFill>
                  <a:srgbClr val="AD1F96"/>
                </a:solidFill>
                <a:latin typeface="Nunito" pitchFamily="34" charset="0"/>
              </a:rPr>
              <a:t>Food Preferences Data</a:t>
            </a:r>
            <a:r>
              <a:rPr lang="en-US" sz="2000" b="1" dirty="0">
                <a:solidFill>
                  <a:srgbClr val="2D4DF2"/>
                </a:solidFill>
                <a:latin typeface="Nunito" pitchFamily="34" charset="0"/>
              </a:rPr>
              <a:t> (App)</a:t>
            </a:r>
            <a:endParaRPr lang="en-US" sz="2000" dirty="0"/>
          </a:p>
        </p:txBody>
      </p:sp>
      <p:sp>
        <p:nvSpPr>
          <p:cNvPr id="26" name="Text 3">
            <a:extLst>
              <a:ext uri="{FF2B5EF4-FFF2-40B4-BE49-F238E27FC236}">
                <a16:creationId xmlns:a16="http://schemas.microsoft.com/office/drawing/2014/main" id="{F204D753-39F7-FFE1-6489-C54DB9FCC819}"/>
              </a:ext>
            </a:extLst>
          </p:cNvPr>
          <p:cNvSpPr/>
          <p:nvPr/>
        </p:nvSpPr>
        <p:spPr>
          <a:xfrm>
            <a:off x="2938971" y="2327219"/>
            <a:ext cx="8752458" cy="726043"/>
          </a:xfrm>
          <a:prstGeom prst="rect">
            <a:avLst/>
          </a:prstGeom>
          <a:noFill/>
          <a:ln/>
        </p:spPr>
        <p:txBody>
          <a:bodyPr wrap="square" rtlCol="0" anchor="t"/>
          <a:lstStyle/>
          <a:p>
            <a:pPr marL="0" indent="0" algn="l">
              <a:lnSpc>
                <a:spcPts val="2859"/>
              </a:lnSpc>
              <a:buNone/>
            </a:pPr>
            <a:r>
              <a:rPr lang="en-US" sz="2000" dirty="0">
                <a:solidFill>
                  <a:srgbClr val="00002E"/>
                </a:solidFill>
                <a:latin typeface="PT Sans" pitchFamily="34" charset="0"/>
                <a:ea typeface="PT Sans" pitchFamily="34" charset="-122"/>
                <a:cs typeface="PT Sans" pitchFamily="34" charset="-120"/>
                <a:hlinkClick r:id="rId8"/>
              </a:rPr>
              <a:t>https://drive.google.com/drive/folders/1J5BUG0K1dyKh9VIqbkFckco-B0ssA3L6</a:t>
            </a:r>
            <a:endParaRPr lang="en-US" sz="2000" dirty="0"/>
          </a:p>
        </p:txBody>
      </p:sp>
    </p:spTree>
    <p:extLst>
      <p:ext uri="{BB962C8B-B14F-4D97-AF65-F5344CB8AC3E}">
        <p14:creationId xmlns:p14="http://schemas.microsoft.com/office/powerpoint/2010/main" val="2628959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grpSp>
        <p:nvGrpSpPr>
          <p:cNvPr id="13" name="Group 12">
            <a:extLst>
              <a:ext uri="{FF2B5EF4-FFF2-40B4-BE49-F238E27FC236}">
                <a16:creationId xmlns:a16="http://schemas.microsoft.com/office/drawing/2014/main" id="{DE12EBD7-09AB-4A39-A2F1-5EA319813653}"/>
              </a:ext>
            </a:extLst>
          </p:cNvPr>
          <p:cNvGrpSpPr/>
          <p:nvPr/>
        </p:nvGrpSpPr>
        <p:grpSpPr>
          <a:xfrm>
            <a:off x="4139744" y="2257187"/>
            <a:ext cx="6350913" cy="4043660"/>
            <a:chOff x="2348389" y="2257187"/>
            <a:chExt cx="6350913" cy="4043660"/>
          </a:xfrm>
        </p:grpSpPr>
        <p:sp>
          <p:nvSpPr>
            <p:cNvPr id="4" name="Text 1"/>
            <p:cNvSpPr/>
            <p:nvPr/>
          </p:nvSpPr>
          <p:spPr>
            <a:xfrm>
              <a:off x="4572060" y="2257187"/>
              <a:ext cx="2757011" cy="694373"/>
            </a:xfrm>
            <a:prstGeom prst="rect">
              <a:avLst/>
            </a:prstGeom>
            <a:noFill/>
            <a:ln/>
          </p:spPr>
          <p:txBody>
            <a:bodyPr wrap="none" rtlCol="0" anchor="t"/>
            <a:lstStyle/>
            <a:p>
              <a:pPr marL="0" indent="0">
                <a:lnSpc>
                  <a:spcPts val="5468"/>
                </a:lnSpc>
                <a:buNone/>
              </a:pPr>
              <a:r>
                <a:rPr lang="en-US" sz="4400" b="1" dirty="0">
                  <a:solidFill>
                    <a:srgbClr val="00002E"/>
                  </a:solidFill>
                  <a:latin typeface="Nunito" pitchFamily="2" charset="0"/>
                  <a:ea typeface="Nunito" pitchFamily="34" charset="-122"/>
                  <a:cs typeface="Nunito" pitchFamily="34" charset="-120"/>
                </a:rPr>
                <a:t>Our Team</a:t>
              </a:r>
              <a:endParaRPr lang="en-US" sz="4400" dirty="0">
                <a:latin typeface="Nunito" pitchFamily="2" charset="0"/>
              </a:endParaRPr>
            </a:p>
          </p:txBody>
        </p:sp>
        <p:sp>
          <p:nvSpPr>
            <p:cNvPr id="11" name="Shape 2">
              <a:extLst>
                <a:ext uri="{FF2B5EF4-FFF2-40B4-BE49-F238E27FC236}">
                  <a16:creationId xmlns:a16="http://schemas.microsoft.com/office/drawing/2014/main" id="{B8C98D7F-F3A6-AAD8-F5F4-DB70C9853B76}"/>
                </a:ext>
              </a:extLst>
            </p:cNvPr>
            <p:cNvSpPr/>
            <p:nvPr/>
          </p:nvSpPr>
          <p:spPr>
            <a:xfrm>
              <a:off x="2348389" y="3156286"/>
              <a:ext cx="6350913" cy="3144561"/>
            </a:xfrm>
            <a:prstGeom prst="roundRect">
              <a:avLst>
                <a:gd name="adj" fmla="val 10740"/>
              </a:avLst>
            </a:prstGeom>
            <a:solidFill>
              <a:srgbClr val="F3F3FF"/>
            </a:solidFill>
            <a:ln w="22860">
              <a:solidFill>
                <a:srgbClr val="2D4DF2"/>
              </a:solidFill>
              <a:prstDash val="solid"/>
            </a:ln>
          </p:spPr>
        </p:sp>
        <p:sp>
          <p:nvSpPr>
            <p:cNvPr id="6" name="Text 3"/>
            <p:cNvSpPr/>
            <p:nvPr/>
          </p:nvSpPr>
          <p:spPr>
            <a:xfrm>
              <a:off x="4117300" y="3751303"/>
              <a:ext cx="2813090" cy="444222"/>
            </a:xfrm>
            <a:prstGeom prst="rect">
              <a:avLst/>
            </a:prstGeom>
            <a:noFill/>
            <a:ln/>
          </p:spPr>
          <p:txBody>
            <a:bodyPr wrap="none" rtlCol="0" anchor="t"/>
            <a:lstStyle/>
            <a:p>
              <a:pPr marL="342900" indent="-342900" algn="l">
                <a:lnSpc>
                  <a:spcPts val="2799"/>
                </a:lnSpc>
                <a:buSzPct val="100000"/>
                <a:buChar char="•"/>
              </a:pPr>
              <a:r>
                <a:rPr lang="en-US" sz="2000" dirty="0">
                  <a:solidFill>
                    <a:srgbClr val="00002E"/>
                  </a:solidFill>
                  <a:latin typeface="Nunito" pitchFamily="2" charset="0"/>
                  <a:ea typeface="PT Sans" pitchFamily="34" charset="-122"/>
                  <a:cs typeface="PT Sans" pitchFamily="34" charset="-120"/>
                </a:rPr>
                <a:t>Shivam Savani</a:t>
              </a:r>
              <a:endParaRPr lang="en-US" sz="2000" dirty="0">
                <a:latin typeface="Nunito" pitchFamily="2" charset="0"/>
              </a:endParaRPr>
            </a:p>
          </p:txBody>
        </p:sp>
        <p:sp>
          <p:nvSpPr>
            <p:cNvPr id="7" name="Text 4"/>
            <p:cNvSpPr/>
            <p:nvPr/>
          </p:nvSpPr>
          <p:spPr>
            <a:xfrm>
              <a:off x="4117300" y="4195525"/>
              <a:ext cx="2813090" cy="444222"/>
            </a:xfrm>
            <a:prstGeom prst="rect">
              <a:avLst/>
            </a:prstGeom>
            <a:noFill/>
            <a:ln/>
          </p:spPr>
          <p:txBody>
            <a:bodyPr wrap="none" rtlCol="0" anchor="t"/>
            <a:lstStyle/>
            <a:p>
              <a:pPr marL="342900" indent="-342900" algn="l">
                <a:lnSpc>
                  <a:spcPts val="2799"/>
                </a:lnSpc>
                <a:buSzPct val="100000"/>
                <a:buChar char="•"/>
              </a:pPr>
              <a:r>
                <a:rPr lang="en-US" sz="2000" dirty="0">
                  <a:solidFill>
                    <a:srgbClr val="00002E"/>
                  </a:solidFill>
                  <a:latin typeface="Nunito" pitchFamily="2" charset="0"/>
                  <a:ea typeface="PT Sans" pitchFamily="34" charset="-122"/>
                  <a:cs typeface="PT Sans" pitchFamily="34" charset="-120"/>
                </a:rPr>
                <a:t>Ansh Pal</a:t>
              </a:r>
              <a:endParaRPr lang="en-US" sz="2000" dirty="0">
                <a:latin typeface="Nunito" pitchFamily="2" charset="0"/>
              </a:endParaRPr>
            </a:p>
          </p:txBody>
        </p:sp>
        <p:sp>
          <p:nvSpPr>
            <p:cNvPr id="8" name="Text 5"/>
            <p:cNvSpPr/>
            <p:nvPr/>
          </p:nvSpPr>
          <p:spPr>
            <a:xfrm>
              <a:off x="4117300" y="4639747"/>
              <a:ext cx="2813090" cy="444222"/>
            </a:xfrm>
            <a:prstGeom prst="rect">
              <a:avLst/>
            </a:prstGeom>
            <a:noFill/>
            <a:ln/>
          </p:spPr>
          <p:txBody>
            <a:bodyPr wrap="none" rtlCol="0" anchor="t"/>
            <a:lstStyle/>
            <a:p>
              <a:pPr marL="342900" indent="-342900" algn="l">
                <a:lnSpc>
                  <a:spcPts val="2799"/>
                </a:lnSpc>
                <a:buSzPct val="100000"/>
                <a:buChar char="•"/>
              </a:pPr>
              <a:r>
                <a:rPr lang="en-US" sz="2000" dirty="0">
                  <a:solidFill>
                    <a:srgbClr val="00002E"/>
                  </a:solidFill>
                  <a:latin typeface="Nunito" pitchFamily="2" charset="0"/>
                  <a:ea typeface="PT Sans" pitchFamily="34" charset="-122"/>
                  <a:cs typeface="PT Sans" pitchFamily="34" charset="-120"/>
                </a:rPr>
                <a:t>Kartik Gupta</a:t>
              </a:r>
              <a:endParaRPr lang="en-US" sz="2000" dirty="0">
                <a:latin typeface="Nunito" pitchFamily="2" charset="0"/>
              </a:endParaRPr>
            </a:p>
          </p:txBody>
        </p:sp>
        <p:sp>
          <p:nvSpPr>
            <p:cNvPr id="9" name="Text 6"/>
            <p:cNvSpPr/>
            <p:nvPr/>
          </p:nvSpPr>
          <p:spPr>
            <a:xfrm>
              <a:off x="4117300" y="5083969"/>
              <a:ext cx="2813090" cy="444222"/>
            </a:xfrm>
            <a:prstGeom prst="rect">
              <a:avLst/>
            </a:prstGeom>
            <a:noFill/>
            <a:ln/>
          </p:spPr>
          <p:txBody>
            <a:bodyPr wrap="none" rtlCol="0" anchor="t"/>
            <a:lstStyle/>
            <a:p>
              <a:pPr marL="342900" indent="-342900" algn="l">
                <a:lnSpc>
                  <a:spcPts val="2799"/>
                </a:lnSpc>
                <a:buSzPct val="100000"/>
                <a:buChar char="•"/>
              </a:pPr>
              <a:r>
                <a:rPr lang="en-US" sz="2000" dirty="0">
                  <a:solidFill>
                    <a:srgbClr val="00002E"/>
                  </a:solidFill>
                  <a:latin typeface="Nunito" pitchFamily="2" charset="0"/>
                  <a:ea typeface="PT Sans" pitchFamily="34" charset="-122"/>
                  <a:cs typeface="PT Sans" pitchFamily="34" charset="-120"/>
                </a:rPr>
                <a:t>Ojas Thete</a:t>
              </a:r>
              <a:endParaRPr lang="en-US" sz="2000" dirty="0">
                <a:latin typeface="Nunito" pitchFamily="2" charset="0"/>
              </a:endParaRPr>
            </a:p>
          </p:txBody>
        </p:sp>
        <p:sp>
          <p:nvSpPr>
            <p:cNvPr id="10" name="Text 7"/>
            <p:cNvSpPr/>
            <p:nvPr/>
          </p:nvSpPr>
          <p:spPr>
            <a:xfrm>
              <a:off x="4117300" y="5528192"/>
              <a:ext cx="2813090" cy="444222"/>
            </a:xfrm>
            <a:prstGeom prst="rect">
              <a:avLst/>
            </a:prstGeom>
            <a:noFill/>
            <a:ln/>
          </p:spPr>
          <p:txBody>
            <a:bodyPr wrap="none" rtlCol="0" anchor="t"/>
            <a:lstStyle/>
            <a:p>
              <a:pPr marL="342900" indent="-342900" algn="l">
                <a:lnSpc>
                  <a:spcPts val="2799"/>
                </a:lnSpc>
                <a:buSzPct val="100000"/>
                <a:buChar char="•"/>
              </a:pPr>
              <a:r>
                <a:rPr lang="en-US" sz="2000" dirty="0">
                  <a:solidFill>
                    <a:srgbClr val="00002E"/>
                  </a:solidFill>
                  <a:latin typeface="Nunito" pitchFamily="2" charset="0"/>
                  <a:ea typeface="PT Sans" pitchFamily="34" charset="-122"/>
                  <a:cs typeface="PT Sans" pitchFamily="34" charset="-120"/>
                </a:rPr>
                <a:t>Pranav Deshmukh</a:t>
              </a:r>
              <a:endParaRPr lang="en-US" sz="2000" dirty="0">
                <a:latin typeface="Nunito" pitchFamily="2" charset="0"/>
              </a:endParaRPr>
            </a:p>
          </p:txBody>
        </p:sp>
        <p:sp>
          <p:nvSpPr>
            <p:cNvPr id="5" name="Text 2"/>
            <p:cNvSpPr/>
            <p:nvPr/>
          </p:nvSpPr>
          <p:spPr>
            <a:xfrm>
              <a:off x="4117300" y="3307081"/>
              <a:ext cx="2813090" cy="444222"/>
            </a:xfrm>
            <a:prstGeom prst="rect">
              <a:avLst/>
            </a:prstGeom>
            <a:noFill/>
            <a:ln/>
          </p:spPr>
          <p:txBody>
            <a:bodyPr wrap="none" rtlCol="0" anchor="t"/>
            <a:lstStyle/>
            <a:p>
              <a:pPr marL="342900" indent="-342900">
                <a:lnSpc>
                  <a:spcPts val="2799"/>
                </a:lnSpc>
                <a:buSzPct val="100000"/>
                <a:buFontTx/>
                <a:buChar char="•"/>
              </a:pPr>
              <a:r>
                <a:rPr lang="en-US" sz="2000" dirty="0">
                  <a:solidFill>
                    <a:srgbClr val="00002E"/>
                  </a:solidFill>
                  <a:latin typeface="Nunito" pitchFamily="2" charset="0"/>
                  <a:ea typeface="PT Sans" pitchFamily="34" charset="-122"/>
                  <a:cs typeface="PT Sans" pitchFamily="34" charset="-120"/>
                </a:rPr>
                <a:t>Sanchay </a:t>
              </a:r>
              <a:r>
                <a:rPr lang="en-US" sz="2000" dirty="0" err="1">
                  <a:solidFill>
                    <a:srgbClr val="00002E"/>
                  </a:solidFill>
                  <a:latin typeface="Nunito" pitchFamily="2" charset="0"/>
                  <a:ea typeface="PT Sans" pitchFamily="34" charset="-122"/>
                  <a:cs typeface="PT Sans" pitchFamily="34" charset="-120"/>
                </a:rPr>
                <a:t>Baranwal</a:t>
              </a:r>
              <a:endParaRPr lang="en-US" sz="2000" dirty="0">
                <a:latin typeface="Nunito" pitchFamily="2" charset="0"/>
              </a:endParaRPr>
            </a:p>
            <a:p>
              <a:pPr marL="342900" indent="-342900" algn="l">
                <a:lnSpc>
                  <a:spcPts val="2799"/>
                </a:lnSpc>
                <a:buSzPct val="100000"/>
                <a:buChar char="•"/>
              </a:pPr>
              <a:endParaRPr lang="en-US" sz="2000" dirty="0">
                <a:latin typeface="Nunito" pitchFamily="2" charset="0"/>
              </a:endParaRPr>
            </a:p>
          </p:txBody>
        </p:sp>
      </p:grpSp>
      <p:pic>
        <p:nvPicPr>
          <p:cNvPr id="15" name="Picture 14">
            <a:extLst>
              <a:ext uri="{FF2B5EF4-FFF2-40B4-BE49-F238E27FC236}">
                <a16:creationId xmlns:a16="http://schemas.microsoft.com/office/drawing/2014/main" id="{C70585AB-CEC3-DB53-AFE7-078977E74231}"/>
              </a:ext>
            </a:extLst>
          </p:cNvPr>
          <p:cNvPicPr>
            <a:picLocks noChangeAspect="1"/>
          </p:cNvPicPr>
          <p:nvPr/>
        </p:nvPicPr>
        <p:blipFill>
          <a:blip r:embed="rId4"/>
          <a:stretch>
            <a:fillRect/>
          </a:stretch>
        </p:blipFill>
        <p:spPr>
          <a:xfrm>
            <a:off x="5700843" y="2322276"/>
            <a:ext cx="598503" cy="5405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456"/>
            <a:ext cx="14630400" cy="8258055"/>
          </a:xfrm>
          <a:prstGeom prst="rect">
            <a:avLst/>
          </a:prstGeom>
          <a:solidFill>
            <a:srgbClr val="F3F3FF">
              <a:alpha val="75000"/>
            </a:srgbClr>
          </a:solidFill>
          <a:ln/>
        </p:spPr>
        <p:txBody>
          <a:bodyPr/>
          <a:lstStyle/>
          <a:p>
            <a:endParaRPr lang="en-IN" dirty="0"/>
          </a:p>
        </p:txBody>
      </p:sp>
      <p:sp>
        <p:nvSpPr>
          <p:cNvPr id="4" name="Text 1"/>
          <p:cNvSpPr/>
          <p:nvPr/>
        </p:nvSpPr>
        <p:spPr>
          <a:xfrm>
            <a:off x="3282987" y="441365"/>
            <a:ext cx="8064426" cy="597456"/>
          </a:xfrm>
          <a:prstGeom prst="rect">
            <a:avLst/>
          </a:prstGeom>
          <a:noFill/>
          <a:ln/>
        </p:spPr>
        <p:txBody>
          <a:bodyPr wrap="none" rtlCol="0" anchor="t"/>
          <a:lstStyle/>
          <a:p>
            <a:pPr marL="0" indent="0">
              <a:lnSpc>
                <a:spcPts val="4705"/>
              </a:lnSpc>
              <a:buNone/>
            </a:pPr>
            <a:r>
              <a:rPr lang="en-US" sz="4400" b="1" dirty="0">
                <a:solidFill>
                  <a:srgbClr val="00002E"/>
                </a:solidFill>
                <a:highlight>
                  <a:srgbClr val="F3F3FF"/>
                </a:highlight>
                <a:latin typeface="Nunito" pitchFamily="34" charset="0"/>
                <a:ea typeface="Nunito" pitchFamily="34" charset="-122"/>
                <a:cs typeface="Nunito" pitchFamily="34" charset="-120"/>
              </a:rPr>
              <a:t>Food Wastage in Siang Hostel</a:t>
            </a:r>
            <a:endParaRPr lang="en-US" sz="4400" dirty="0"/>
          </a:p>
        </p:txBody>
      </p:sp>
      <p:sp>
        <p:nvSpPr>
          <p:cNvPr id="6" name="Text 3"/>
          <p:cNvSpPr/>
          <p:nvPr/>
        </p:nvSpPr>
        <p:spPr>
          <a:xfrm>
            <a:off x="4873508" y="3553969"/>
            <a:ext cx="1912144" cy="298847"/>
          </a:xfrm>
          <a:prstGeom prst="rect">
            <a:avLst/>
          </a:prstGeom>
          <a:noFill/>
          <a:ln/>
        </p:spPr>
        <p:txBody>
          <a:bodyPr wrap="none" rtlCol="0" anchor="t"/>
          <a:lstStyle/>
          <a:p>
            <a:pPr marL="0" indent="0">
              <a:lnSpc>
                <a:spcPts val="2353"/>
              </a:lnSpc>
              <a:buNone/>
            </a:pPr>
            <a:endParaRPr lang="en-US" sz="2000" dirty="0">
              <a:latin typeface="Nunito" pitchFamily="2" charset="0"/>
            </a:endParaRPr>
          </a:p>
        </p:txBody>
      </p:sp>
      <p:sp>
        <p:nvSpPr>
          <p:cNvPr id="8" name="Shape 5"/>
          <p:cNvSpPr/>
          <p:nvPr/>
        </p:nvSpPr>
        <p:spPr>
          <a:xfrm>
            <a:off x="8340489" y="3483334"/>
            <a:ext cx="3482221" cy="1880160"/>
          </a:xfrm>
          <a:prstGeom prst="roundRect">
            <a:avLst>
              <a:gd name="adj" fmla="val 16272"/>
            </a:avLst>
          </a:prstGeom>
          <a:solidFill>
            <a:srgbClr val="F3F3FF"/>
          </a:solidFill>
          <a:ln w="15240">
            <a:solidFill>
              <a:srgbClr val="015F98"/>
            </a:solidFill>
            <a:prstDash val="solid"/>
          </a:ln>
        </p:spPr>
      </p:sp>
      <p:sp>
        <p:nvSpPr>
          <p:cNvPr id="9" name="Text 6"/>
          <p:cNvSpPr/>
          <p:nvPr/>
        </p:nvSpPr>
        <p:spPr>
          <a:xfrm>
            <a:off x="8515034" y="3553969"/>
            <a:ext cx="1912144" cy="298847"/>
          </a:xfrm>
          <a:prstGeom prst="rect">
            <a:avLst/>
          </a:prstGeom>
          <a:noFill/>
          <a:ln/>
        </p:spPr>
        <p:txBody>
          <a:bodyPr wrap="none" rtlCol="0" anchor="t"/>
          <a:lstStyle/>
          <a:p>
            <a:pPr marL="0" indent="0">
              <a:lnSpc>
                <a:spcPts val="2353"/>
              </a:lnSpc>
              <a:buNone/>
            </a:pPr>
            <a:r>
              <a:rPr lang="en-US" sz="2000" b="1" dirty="0">
                <a:solidFill>
                  <a:srgbClr val="015F98"/>
                </a:solidFill>
                <a:latin typeface="Nunito" pitchFamily="2" charset="0"/>
                <a:ea typeface="Nunito" pitchFamily="34" charset="-122"/>
                <a:cs typeface="Nunito" pitchFamily="34" charset="-120"/>
              </a:rPr>
              <a:t>Vision</a:t>
            </a:r>
            <a:endParaRPr lang="en-US" sz="2000" dirty="0">
              <a:latin typeface="Nunito" pitchFamily="2" charset="0"/>
            </a:endParaRPr>
          </a:p>
        </p:txBody>
      </p:sp>
      <p:sp>
        <p:nvSpPr>
          <p:cNvPr id="10" name="Text 7"/>
          <p:cNvSpPr/>
          <p:nvPr/>
        </p:nvSpPr>
        <p:spPr>
          <a:xfrm>
            <a:off x="8515034" y="3875686"/>
            <a:ext cx="3133130" cy="1019175"/>
          </a:xfrm>
          <a:prstGeom prst="rect">
            <a:avLst/>
          </a:prstGeom>
          <a:noFill/>
          <a:ln/>
        </p:spPr>
        <p:txBody>
          <a:bodyPr wrap="square" rtlCol="0" anchor="t"/>
          <a:lstStyle/>
          <a:p>
            <a:pPr marL="0" indent="0">
              <a:lnSpc>
                <a:spcPts val="2008"/>
              </a:lnSpc>
              <a:buNone/>
            </a:pPr>
            <a:r>
              <a:rPr lang="en-US" sz="1600" dirty="0">
                <a:solidFill>
                  <a:srgbClr val="00002E"/>
                </a:solidFill>
                <a:latin typeface="Nunito" pitchFamily="2" charset="0"/>
                <a:ea typeface="PT Sans" pitchFamily="34" charset="-122"/>
                <a:cs typeface="PT Sans" pitchFamily="34" charset="-120"/>
              </a:rPr>
              <a:t>Create a mess environment where every grain matters, aligning with our commitment to sustainability and the well-being of our hostel community.</a:t>
            </a:r>
            <a:endParaRPr lang="en-US" sz="1600" dirty="0">
              <a:latin typeface="Nunito" pitchFamily="2" charset="0"/>
            </a:endParaRPr>
          </a:p>
        </p:txBody>
      </p:sp>
      <p:sp>
        <p:nvSpPr>
          <p:cNvPr id="11" name="Shape 8"/>
          <p:cNvSpPr/>
          <p:nvPr/>
        </p:nvSpPr>
        <p:spPr>
          <a:xfrm>
            <a:off x="4698962" y="5490202"/>
            <a:ext cx="7123748" cy="2394793"/>
          </a:xfrm>
          <a:prstGeom prst="roundRect">
            <a:avLst>
              <a:gd name="adj" fmla="val 11261"/>
            </a:avLst>
          </a:prstGeom>
          <a:solidFill>
            <a:srgbClr val="F3F3FF"/>
          </a:solidFill>
          <a:ln w="15240">
            <a:solidFill>
              <a:srgbClr val="AD1F96"/>
            </a:solidFill>
            <a:prstDash val="solid"/>
          </a:ln>
        </p:spPr>
      </p:sp>
      <p:sp>
        <p:nvSpPr>
          <p:cNvPr id="12" name="Text 9"/>
          <p:cNvSpPr/>
          <p:nvPr/>
        </p:nvSpPr>
        <p:spPr>
          <a:xfrm>
            <a:off x="4966108" y="5579905"/>
            <a:ext cx="1912144" cy="298847"/>
          </a:xfrm>
          <a:prstGeom prst="rect">
            <a:avLst/>
          </a:prstGeom>
          <a:noFill/>
          <a:ln/>
        </p:spPr>
        <p:txBody>
          <a:bodyPr wrap="none" rtlCol="0" anchor="t"/>
          <a:lstStyle/>
          <a:p>
            <a:pPr marL="0" indent="0">
              <a:lnSpc>
                <a:spcPts val="2353"/>
              </a:lnSpc>
              <a:buNone/>
            </a:pPr>
            <a:r>
              <a:rPr lang="en-US" sz="2000" b="1" dirty="0">
                <a:solidFill>
                  <a:srgbClr val="AD1F96"/>
                </a:solidFill>
                <a:latin typeface="Nunito" pitchFamily="2" charset="0"/>
                <a:ea typeface="Nunito" pitchFamily="34" charset="-122"/>
                <a:cs typeface="Nunito" pitchFamily="34" charset="-120"/>
              </a:rPr>
              <a:t>Goals</a:t>
            </a:r>
            <a:endParaRPr lang="en-US" sz="2000" dirty="0">
              <a:latin typeface="Nunito" pitchFamily="2" charset="0"/>
            </a:endParaRPr>
          </a:p>
        </p:txBody>
      </p:sp>
      <p:sp>
        <p:nvSpPr>
          <p:cNvPr id="13" name="Text 10"/>
          <p:cNvSpPr/>
          <p:nvPr/>
        </p:nvSpPr>
        <p:spPr>
          <a:xfrm>
            <a:off x="4977946" y="5914315"/>
            <a:ext cx="6519624" cy="254794"/>
          </a:xfrm>
          <a:prstGeom prst="rect">
            <a:avLst/>
          </a:prstGeom>
          <a:noFill/>
          <a:ln/>
        </p:spPr>
        <p:txBody>
          <a:bodyPr wrap="none" rtlCol="0" anchor="t"/>
          <a:lstStyle/>
          <a:p>
            <a:pPr algn="l">
              <a:lnSpc>
                <a:spcPts val="2008"/>
              </a:lnSpc>
              <a:buSzPct val="100000"/>
            </a:pPr>
            <a:r>
              <a:rPr lang="en-US" sz="1600" b="1" dirty="0">
                <a:solidFill>
                  <a:srgbClr val="00002E"/>
                </a:solidFill>
                <a:latin typeface="Nunito" pitchFamily="2" charset="0"/>
                <a:ea typeface="PT Sans" pitchFamily="34" charset="-122"/>
                <a:cs typeface="PT Sans" pitchFamily="34" charset="-120"/>
              </a:rPr>
              <a:t>Wastage Reduction:</a:t>
            </a:r>
            <a:r>
              <a:rPr lang="en-US" sz="1600" dirty="0">
                <a:solidFill>
                  <a:srgbClr val="00002E"/>
                </a:solidFill>
                <a:latin typeface="Nunito" pitchFamily="2" charset="0"/>
                <a:ea typeface="PT Sans" pitchFamily="34" charset="-122"/>
                <a:cs typeface="PT Sans" pitchFamily="34" charset="-120"/>
              </a:rPr>
              <a:t> Minimize food wastage through a tailored solution.</a:t>
            </a:r>
            <a:endParaRPr lang="en-US" sz="1600" dirty="0">
              <a:latin typeface="Nunito" pitchFamily="2" charset="0"/>
            </a:endParaRPr>
          </a:p>
        </p:txBody>
      </p:sp>
      <p:sp>
        <p:nvSpPr>
          <p:cNvPr id="14" name="Text 11"/>
          <p:cNvSpPr/>
          <p:nvPr/>
        </p:nvSpPr>
        <p:spPr>
          <a:xfrm>
            <a:off x="5451013" y="4118923"/>
            <a:ext cx="8395330" cy="254794"/>
          </a:xfrm>
          <a:prstGeom prst="rect">
            <a:avLst/>
          </a:prstGeom>
          <a:noFill/>
          <a:ln/>
        </p:spPr>
        <p:txBody>
          <a:bodyPr wrap="none" rtlCol="0" anchor="t"/>
          <a:lstStyle/>
          <a:p>
            <a:pPr marL="342900" indent="-342900" algn="l">
              <a:lnSpc>
                <a:spcPts val="2008"/>
              </a:lnSpc>
              <a:buSzPct val="100000"/>
              <a:buChar char="•"/>
            </a:pPr>
            <a:endParaRPr lang="en-US" sz="1600" dirty="0">
              <a:latin typeface="Nunito" pitchFamily="2" charset="0"/>
            </a:endParaRPr>
          </a:p>
        </p:txBody>
      </p:sp>
      <p:sp>
        <p:nvSpPr>
          <p:cNvPr id="15" name="Text 12"/>
          <p:cNvSpPr/>
          <p:nvPr/>
        </p:nvSpPr>
        <p:spPr>
          <a:xfrm>
            <a:off x="4977945" y="6711586"/>
            <a:ext cx="6623799" cy="509588"/>
          </a:xfrm>
          <a:prstGeom prst="rect">
            <a:avLst/>
          </a:prstGeom>
          <a:noFill/>
          <a:ln/>
        </p:spPr>
        <p:txBody>
          <a:bodyPr wrap="square" rtlCol="0" anchor="t"/>
          <a:lstStyle/>
          <a:p>
            <a:pPr algn="l">
              <a:lnSpc>
                <a:spcPts val="2008"/>
              </a:lnSpc>
              <a:buSzPct val="100000"/>
            </a:pPr>
            <a:r>
              <a:rPr lang="en-US" sz="1600" b="1" dirty="0">
                <a:solidFill>
                  <a:srgbClr val="00002E"/>
                </a:solidFill>
                <a:latin typeface="Nunito" pitchFamily="2" charset="0"/>
                <a:ea typeface="PT Sans" pitchFamily="34" charset="-122"/>
                <a:cs typeface="PT Sans" pitchFamily="34" charset="-120"/>
              </a:rPr>
              <a:t>Operational Efficiency:</a:t>
            </a:r>
            <a:r>
              <a:rPr lang="en-US" sz="1600" dirty="0">
                <a:solidFill>
                  <a:srgbClr val="00002E"/>
                </a:solidFill>
                <a:latin typeface="Nunito" pitchFamily="2" charset="0"/>
                <a:ea typeface="PT Sans" pitchFamily="34" charset="-122"/>
                <a:cs typeface="PT Sans" pitchFamily="34" charset="-120"/>
              </a:rPr>
              <a:t> Optimize food planning, consumption, and disposal for a more sustainable mess operation.</a:t>
            </a:r>
            <a:endParaRPr lang="en-US" sz="1600" dirty="0">
              <a:latin typeface="Nunito" pitchFamily="2" charset="0"/>
            </a:endParaRPr>
          </a:p>
        </p:txBody>
      </p:sp>
      <p:sp>
        <p:nvSpPr>
          <p:cNvPr id="16" name="Text 13"/>
          <p:cNvSpPr/>
          <p:nvPr/>
        </p:nvSpPr>
        <p:spPr>
          <a:xfrm>
            <a:off x="4977946" y="7239152"/>
            <a:ext cx="6519624" cy="509588"/>
          </a:xfrm>
          <a:prstGeom prst="rect">
            <a:avLst/>
          </a:prstGeom>
          <a:noFill/>
          <a:ln/>
        </p:spPr>
        <p:txBody>
          <a:bodyPr wrap="square" rtlCol="0" anchor="t"/>
          <a:lstStyle/>
          <a:p>
            <a:pPr algn="l">
              <a:lnSpc>
                <a:spcPts val="2008"/>
              </a:lnSpc>
              <a:buSzPct val="100000"/>
            </a:pPr>
            <a:r>
              <a:rPr lang="en-US" sz="1600" b="1" dirty="0">
                <a:solidFill>
                  <a:srgbClr val="00002E"/>
                </a:solidFill>
                <a:latin typeface="Nunito" pitchFamily="2" charset="0"/>
                <a:ea typeface="PT Sans" pitchFamily="34" charset="-122"/>
                <a:cs typeface="PT Sans" pitchFamily="34" charset="-120"/>
              </a:rPr>
              <a:t>Stakeholder Engagement:</a:t>
            </a:r>
            <a:r>
              <a:rPr lang="en-US" sz="1600" dirty="0">
                <a:solidFill>
                  <a:srgbClr val="00002E"/>
                </a:solidFill>
                <a:latin typeface="Nunito" pitchFamily="2" charset="0"/>
                <a:ea typeface="PT Sans" pitchFamily="34" charset="-122"/>
                <a:cs typeface="PT Sans" pitchFamily="34" charset="-120"/>
              </a:rPr>
              <a:t> Address concerns and feedback from students, mess committee members, and employees.</a:t>
            </a:r>
            <a:endParaRPr lang="en-US" sz="1600" dirty="0">
              <a:latin typeface="Nunito" pitchFamily="2" charset="0"/>
            </a:endParaRPr>
          </a:p>
        </p:txBody>
      </p:sp>
      <p:grpSp>
        <p:nvGrpSpPr>
          <p:cNvPr id="23" name="Group 22">
            <a:extLst>
              <a:ext uri="{FF2B5EF4-FFF2-40B4-BE49-F238E27FC236}">
                <a16:creationId xmlns:a16="http://schemas.microsoft.com/office/drawing/2014/main" id="{BF368F46-BE6F-6A4C-CA91-63C0D810C9F9}"/>
              </a:ext>
            </a:extLst>
          </p:cNvPr>
          <p:cNvGrpSpPr/>
          <p:nvPr/>
        </p:nvGrpSpPr>
        <p:grpSpPr>
          <a:xfrm>
            <a:off x="4695509" y="1214051"/>
            <a:ext cx="7123748" cy="2174130"/>
            <a:chOff x="2440038" y="4451209"/>
            <a:chExt cx="7123748" cy="1976482"/>
          </a:xfrm>
        </p:grpSpPr>
        <p:sp>
          <p:nvSpPr>
            <p:cNvPr id="17" name="Shape 14"/>
            <p:cNvSpPr/>
            <p:nvPr/>
          </p:nvSpPr>
          <p:spPr>
            <a:xfrm>
              <a:off x="2440038" y="4451209"/>
              <a:ext cx="7123748" cy="1976482"/>
            </a:xfrm>
            <a:prstGeom prst="roundRect">
              <a:avLst>
                <a:gd name="adj" fmla="val 15402"/>
              </a:avLst>
            </a:prstGeom>
            <a:solidFill>
              <a:srgbClr val="F3F3FF"/>
            </a:solidFill>
            <a:ln w="15240">
              <a:solidFill>
                <a:srgbClr val="2D4DF2"/>
              </a:solidFill>
              <a:prstDash val="solid"/>
            </a:ln>
          </p:spPr>
        </p:sp>
        <p:sp>
          <p:nvSpPr>
            <p:cNvPr id="18" name="Text 15"/>
            <p:cNvSpPr/>
            <p:nvPr/>
          </p:nvSpPr>
          <p:spPr>
            <a:xfrm>
              <a:off x="2614584" y="4583948"/>
              <a:ext cx="2890480" cy="398383"/>
            </a:xfrm>
            <a:prstGeom prst="rect">
              <a:avLst/>
            </a:prstGeom>
            <a:noFill/>
            <a:ln/>
          </p:spPr>
          <p:txBody>
            <a:bodyPr wrap="none" rtlCol="0" anchor="t"/>
            <a:lstStyle/>
            <a:p>
              <a:pPr marL="0" indent="0">
                <a:lnSpc>
                  <a:spcPts val="3137"/>
                </a:lnSpc>
                <a:buNone/>
              </a:pPr>
              <a:r>
                <a:rPr lang="en-US" sz="3200" b="1" dirty="0">
                  <a:solidFill>
                    <a:srgbClr val="2D4DF2"/>
                  </a:solidFill>
                  <a:latin typeface="Nunito" pitchFamily="2" charset="0"/>
                  <a:ea typeface="Nunito" pitchFamily="34" charset="-122"/>
                  <a:cs typeface="Nunito" pitchFamily="34" charset="-120"/>
                </a:rPr>
                <a:t>Problem Statement</a:t>
              </a:r>
              <a:endParaRPr lang="en-US" sz="3200" dirty="0">
                <a:latin typeface="Nunito" pitchFamily="2" charset="0"/>
              </a:endParaRPr>
            </a:p>
          </p:txBody>
        </p:sp>
        <p:sp>
          <p:nvSpPr>
            <p:cNvPr id="19" name="Text 16"/>
            <p:cNvSpPr/>
            <p:nvPr/>
          </p:nvSpPr>
          <p:spPr>
            <a:xfrm>
              <a:off x="2614584" y="5027139"/>
              <a:ext cx="6774537" cy="1294725"/>
            </a:xfrm>
            <a:prstGeom prst="rect">
              <a:avLst/>
            </a:prstGeom>
            <a:noFill/>
            <a:ln/>
          </p:spPr>
          <p:txBody>
            <a:bodyPr wrap="square" rtlCol="0" anchor="t"/>
            <a:lstStyle/>
            <a:p>
              <a:pPr marL="0" indent="0">
                <a:lnSpc>
                  <a:spcPts val="2008"/>
                </a:lnSpc>
                <a:buNone/>
              </a:pPr>
              <a:r>
                <a:rPr lang="en-US" sz="1600" dirty="0">
                  <a:solidFill>
                    <a:srgbClr val="00002E"/>
                  </a:solidFill>
                  <a:latin typeface="Nunito" pitchFamily="2" charset="0"/>
                  <a:ea typeface="PT Sans" pitchFamily="34" charset="-122"/>
                  <a:cs typeface="PT Sans" pitchFamily="34" charset="-120"/>
                </a:rPr>
                <a:t>This case study addresses the persistent problem of excessive food wastage, with a specific emphasis on plain rice, within Siang Hostel. The primary objective is to delve into the reasons contributing to this wastage and, more importantly, to propose effective solutions aimed at minimizing both environmental and economic waste.</a:t>
              </a:r>
              <a:endParaRPr lang="en-US" sz="1600" dirty="0">
                <a:latin typeface="Nunito" pitchFamily="2" charset="0"/>
              </a:endParaRPr>
            </a:p>
          </p:txBody>
        </p:sp>
      </p:grpSp>
      <p:sp>
        <p:nvSpPr>
          <p:cNvPr id="21" name="Text 10">
            <a:extLst>
              <a:ext uri="{FF2B5EF4-FFF2-40B4-BE49-F238E27FC236}">
                <a16:creationId xmlns:a16="http://schemas.microsoft.com/office/drawing/2014/main" id="{15CF919C-FAEB-C008-15D9-637A6425FD15}"/>
              </a:ext>
            </a:extLst>
          </p:cNvPr>
          <p:cNvSpPr/>
          <p:nvPr/>
        </p:nvSpPr>
        <p:spPr>
          <a:xfrm>
            <a:off x="4323253" y="4133151"/>
            <a:ext cx="8151492" cy="254794"/>
          </a:xfrm>
          <a:prstGeom prst="rect">
            <a:avLst/>
          </a:prstGeom>
          <a:noFill/>
          <a:ln/>
        </p:spPr>
        <p:txBody>
          <a:bodyPr wrap="none" rtlCol="0" anchor="t"/>
          <a:lstStyle/>
          <a:p>
            <a:pPr marL="342900" indent="-342900" algn="l">
              <a:lnSpc>
                <a:spcPts val="2008"/>
              </a:lnSpc>
              <a:buSzPct val="100000"/>
              <a:buChar char="•"/>
            </a:pPr>
            <a:endParaRPr lang="en-US" sz="1600" dirty="0">
              <a:latin typeface="Nunito" pitchFamily="2" charset="0"/>
            </a:endParaRPr>
          </a:p>
        </p:txBody>
      </p:sp>
      <p:sp>
        <p:nvSpPr>
          <p:cNvPr id="22" name="Text 12">
            <a:extLst>
              <a:ext uri="{FF2B5EF4-FFF2-40B4-BE49-F238E27FC236}">
                <a16:creationId xmlns:a16="http://schemas.microsoft.com/office/drawing/2014/main" id="{A8171C9F-831F-2A52-550C-6C59A165642D}"/>
              </a:ext>
            </a:extLst>
          </p:cNvPr>
          <p:cNvSpPr/>
          <p:nvPr/>
        </p:nvSpPr>
        <p:spPr>
          <a:xfrm>
            <a:off x="4977945" y="6210620"/>
            <a:ext cx="6623799" cy="509588"/>
          </a:xfrm>
          <a:prstGeom prst="rect">
            <a:avLst/>
          </a:prstGeom>
          <a:noFill/>
          <a:ln/>
        </p:spPr>
        <p:txBody>
          <a:bodyPr wrap="square" rtlCol="0" anchor="t"/>
          <a:lstStyle/>
          <a:p>
            <a:pPr algn="l">
              <a:lnSpc>
                <a:spcPts val="2008"/>
              </a:lnSpc>
              <a:buSzPct val="100000"/>
            </a:pPr>
            <a:r>
              <a:rPr lang="en-US" sz="1600" b="1" dirty="0">
                <a:solidFill>
                  <a:srgbClr val="00002E"/>
                </a:solidFill>
                <a:latin typeface="Nunito" pitchFamily="2" charset="0"/>
                <a:ea typeface="PT Sans" pitchFamily="34" charset="-122"/>
                <a:cs typeface="PT Sans" pitchFamily="34" charset="-120"/>
              </a:rPr>
              <a:t>Nutritional Excellence:</a:t>
            </a:r>
            <a:r>
              <a:rPr lang="en-US" sz="1600" dirty="0">
                <a:solidFill>
                  <a:srgbClr val="00002E"/>
                </a:solidFill>
                <a:latin typeface="Nunito" pitchFamily="2" charset="0"/>
                <a:ea typeface="PT Sans" pitchFamily="34" charset="-122"/>
                <a:cs typeface="PT Sans" pitchFamily="34" charset="-120"/>
              </a:rPr>
              <a:t> Ensure our solution meets hostel residents’ nutritional requirements.</a:t>
            </a:r>
            <a:endParaRPr lang="en-US" sz="1600" dirty="0">
              <a:latin typeface="Nunito" pitchFamily="2" charset="0"/>
            </a:endParaRPr>
          </a:p>
        </p:txBody>
      </p:sp>
      <p:sp>
        <p:nvSpPr>
          <p:cNvPr id="28" name="Shape 5">
            <a:extLst>
              <a:ext uri="{FF2B5EF4-FFF2-40B4-BE49-F238E27FC236}">
                <a16:creationId xmlns:a16="http://schemas.microsoft.com/office/drawing/2014/main" id="{0C5EB64B-A2DA-BA35-A548-ED2C00111C54}"/>
              </a:ext>
            </a:extLst>
          </p:cNvPr>
          <p:cNvSpPr/>
          <p:nvPr/>
        </p:nvSpPr>
        <p:spPr>
          <a:xfrm>
            <a:off x="4695509" y="3483334"/>
            <a:ext cx="3482221" cy="1880160"/>
          </a:xfrm>
          <a:prstGeom prst="roundRect">
            <a:avLst>
              <a:gd name="adj" fmla="val 16272"/>
            </a:avLst>
          </a:prstGeom>
          <a:solidFill>
            <a:srgbClr val="F3F3FF"/>
          </a:solidFill>
          <a:ln w="15240">
            <a:solidFill>
              <a:srgbClr val="015F98"/>
            </a:solidFill>
            <a:prstDash val="solid"/>
          </a:ln>
        </p:spPr>
      </p:sp>
      <p:sp>
        <p:nvSpPr>
          <p:cNvPr id="7" name="Text 4"/>
          <p:cNvSpPr/>
          <p:nvPr/>
        </p:nvSpPr>
        <p:spPr>
          <a:xfrm>
            <a:off x="4873507" y="3875686"/>
            <a:ext cx="3292435" cy="1019175"/>
          </a:xfrm>
          <a:prstGeom prst="rect">
            <a:avLst/>
          </a:prstGeom>
          <a:noFill/>
          <a:ln/>
        </p:spPr>
        <p:txBody>
          <a:bodyPr wrap="square" rtlCol="0" anchor="t"/>
          <a:lstStyle/>
          <a:p>
            <a:pPr marL="0" indent="0">
              <a:lnSpc>
                <a:spcPts val="2008"/>
              </a:lnSpc>
              <a:buNone/>
            </a:pPr>
            <a:r>
              <a:rPr lang="en-US" sz="1600" dirty="0">
                <a:solidFill>
                  <a:srgbClr val="00002E"/>
                </a:solidFill>
                <a:latin typeface="Nunito" pitchFamily="2" charset="0"/>
                <a:ea typeface="PT Sans" pitchFamily="34" charset="-122"/>
                <a:cs typeface="PT Sans" pitchFamily="34" charset="-120"/>
              </a:rPr>
              <a:t>To revolutionize mess operations by implementing sustainable practices, reducing food wastage, and enhancing the dining experience for hostel residents</a:t>
            </a:r>
            <a:endParaRPr lang="en-US" sz="1600" dirty="0">
              <a:latin typeface="Nunito" pitchFamily="2" charset="0"/>
            </a:endParaRPr>
          </a:p>
        </p:txBody>
      </p:sp>
      <p:sp>
        <p:nvSpPr>
          <p:cNvPr id="27" name="Text 6">
            <a:extLst>
              <a:ext uri="{FF2B5EF4-FFF2-40B4-BE49-F238E27FC236}">
                <a16:creationId xmlns:a16="http://schemas.microsoft.com/office/drawing/2014/main" id="{C371F43D-6AF3-0E6A-2E68-3199E84CF7EC}"/>
              </a:ext>
            </a:extLst>
          </p:cNvPr>
          <p:cNvSpPr/>
          <p:nvPr/>
        </p:nvSpPr>
        <p:spPr>
          <a:xfrm>
            <a:off x="4873507" y="3550949"/>
            <a:ext cx="1912144" cy="298847"/>
          </a:xfrm>
          <a:prstGeom prst="rect">
            <a:avLst/>
          </a:prstGeom>
          <a:noFill/>
          <a:ln/>
        </p:spPr>
        <p:txBody>
          <a:bodyPr wrap="none" rtlCol="0" anchor="t"/>
          <a:lstStyle/>
          <a:p>
            <a:pPr marL="0" indent="0">
              <a:lnSpc>
                <a:spcPts val="2353"/>
              </a:lnSpc>
              <a:buNone/>
            </a:pPr>
            <a:r>
              <a:rPr lang="en-US" sz="2000" b="1" dirty="0">
                <a:solidFill>
                  <a:srgbClr val="015F98"/>
                </a:solidFill>
                <a:latin typeface="Nunito" pitchFamily="2" charset="0"/>
                <a:ea typeface="Nunito" pitchFamily="34" charset="-122"/>
                <a:cs typeface="Nunito" pitchFamily="34" charset="-120"/>
              </a:rPr>
              <a:t>Mission</a:t>
            </a:r>
            <a:endParaRPr lang="en-US" sz="2000" dirty="0">
              <a:latin typeface="Nunito" pitchFamily="2" charset="0"/>
            </a:endParaRPr>
          </a:p>
        </p:txBody>
      </p:sp>
      <p:pic>
        <p:nvPicPr>
          <p:cNvPr id="24" name="Picture 23">
            <a:extLst>
              <a:ext uri="{FF2B5EF4-FFF2-40B4-BE49-F238E27FC236}">
                <a16:creationId xmlns:a16="http://schemas.microsoft.com/office/drawing/2014/main" id="{F82768C6-0F3D-A0E0-F920-F0055D3B674B}"/>
              </a:ext>
            </a:extLst>
          </p:cNvPr>
          <p:cNvPicPr>
            <a:picLocks noChangeAspect="1"/>
          </p:cNvPicPr>
          <p:nvPr/>
        </p:nvPicPr>
        <p:blipFill>
          <a:blip r:embed="rId4"/>
          <a:stretch>
            <a:fillRect/>
          </a:stretch>
        </p:blipFill>
        <p:spPr>
          <a:xfrm rot="2146594">
            <a:off x="-1924736" y="2145027"/>
            <a:ext cx="6544532" cy="8229600"/>
          </a:xfrm>
          <a:prstGeom prst="rect">
            <a:avLst/>
          </a:prstGeom>
          <a:effectLst>
            <a:outerShdw blurRad="50800" dist="50800" dir="5400000" sx="105000" sy="105000" algn="ctr" rotWithShape="0">
              <a:srgbClr val="000000">
                <a:alpha val="12000"/>
              </a:srgbClr>
            </a:outerShdw>
            <a:reflection stA="45000" endPos="13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502"/>
            <a:ext cx="14630400" cy="8254603"/>
          </a:xfrm>
          <a:prstGeom prst="rect">
            <a:avLst/>
          </a:prstGeom>
          <a:solidFill>
            <a:srgbClr val="F3F3FF">
              <a:alpha val="75000"/>
            </a:srgbClr>
          </a:solidFill>
          <a:ln/>
        </p:spPr>
        <p:txBody>
          <a:bodyPr/>
          <a:lstStyle/>
          <a:p>
            <a:endParaRPr lang="en-IN"/>
          </a:p>
        </p:txBody>
      </p:sp>
      <p:sp>
        <p:nvSpPr>
          <p:cNvPr id="4" name="Text 1"/>
          <p:cNvSpPr/>
          <p:nvPr/>
        </p:nvSpPr>
        <p:spPr>
          <a:xfrm>
            <a:off x="3818934" y="598519"/>
            <a:ext cx="7245430" cy="585907"/>
          </a:xfrm>
          <a:prstGeom prst="rect">
            <a:avLst/>
          </a:prstGeom>
          <a:noFill/>
          <a:ln/>
        </p:spPr>
        <p:txBody>
          <a:bodyPr wrap="none" rtlCol="0" anchor="t"/>
          <a:lstStyle/>
          <a:p>
            <a:pPr marL="0" indent="0">
              <a:lnSpc>
                <a:spcPts val="4613"/>
              </a:lnSpc>
              <a:buNone/>
            </a:pPr>
            <a:r>
              <a:rPr lang="en-US" sz="3691" b="1" dirty="0">
                <a:solidFill>
                  <a:srgbClr val="00002E"/>
                </a:solidFill>
                <a:latin typeface="Nunito" pitchFamily="34" charset="0"/>
                <a:ea typeface="Nunito" pitchFamily="34" charset="-122"/>
                <a:cs typeface="Nunito" pitchFamily="34" charset="-120"/>
              </a:rPr>
              <a:t>Factors Contributing to Wastage</a:t>
            </a:r>
            <a:endParaRPr lang="en-US" sz="3691" dirty="0"/>
          </a:p>
        </p:txBody>
      </p:sp>
      <p:grpSp>
        <p:nvGrpSpPr>
          <p:cNvPr id="24" name="Group 23">
            <a:extLst>
              <a:ext uri="{FF2B5EF4-FFF2-40B4-BE49-F238E27FC236}">
                <a16:creationId xmlns:a16="http://schemas.microsoft.com/office/drawing/2014/main" id="{6D69D686-1324-D18A-317A-8FA1F5E51B2C}"/>
              </a:ext>
            </a:extLst>
          </p:cNvPr>
          <p:cNvGrpSpPr/>
          <p:nvPr/>
        </p:nvGrpSpPr>
        <p:grpSpPr>
          <a:xfrm>
            <a:off x="3124438" y="1491527"/>
            <a:ext cx="8381524" cy="6019849"/>
            <a:chOff x="3415381" y="1538419"/>
            <a:chExt cx="8381524" cy="6019849"/>
          </a:xfrm>
        </p:grpSpPr>
        <p:sp>
          <p:nvSpPr>
            <p:cNvPr id="5" name="Shape 2"/>
            <p:cNvSpPr/>
            <p:nvPr/>
          </p:nvSpPr>
          <p:spPr>
            <a:xfrm>
              <a:off x="3415381" y="1538419"/>
              <a:ext cx="4097060" cy="2438400"/>
            </a:xfrm>
            <a:prstGeom prst="roundRect">
              <a:avLst>
                <a:gd name="adj" fmla="val 13840"/>
              </a:avLst>
            </a:prstGeom>
            <a:solidFill>
              <a:srgbClr val="F3F3FF"/>
            </a:solidFill>
            <a:ln w="22860">
              <a:solidFill>
                <a:srgbClr val="2D4DF2"/>
              </a:solidFill>
              <a:prstDash val="solid"/>
            </a:ln>
          </p:spPr>
        </p:sp>
        <p:sp>
          <p:nvSpPr>
            <p:cNvPr id="6" name="Text 3"/>
            <p:cNvSpPr/>
            <p:nvPr/>
          </p:nvSpPr>
          <p:spPr>
            <a:xfrm>
              <a:off x="3625646" y="1748683"/>
              <a:ext cx="2876550" cy="292894"/>
            </a:xfrm>
            <a:prstGeom prst="rect">
              <a:avLst/>
            </a:prstGeom>
            <a:noFill/>
            <a:ln/>
          </p:spPr>
          <p:txBody>
            <a:bodyPr wrap="none" rtlCol="0" anchor="t"/>
            <a:lstStyle/>
            <a:p>
              <a:pPr marL="0" indent="0">
                <a:lnSpc>
                  <a:spcPts val="2307"/>
                </a:lnSpc>
                <a:buNone/>
              </a:pPr>
              <a:r>
                <a:rPr lang="en-US" sz="2000" b="1" dirty="0">
                  <a:solidFill>
                    <a:srgbClr val="2D4DF2"/>
                  </a:solidFill>
                  <a:latin typeface="Nunito" pitchFamily="2" charset="0"/>
                  <a:ea typeface="Nunito" pitchFamily="34" charset="-122"/>
                  <a:cs typeface="Nunito" pitchFamily="34" charset="-120"/>
                </a:rPr>
                <a:t>Overestimation of Demand</a:t>
              </a:r>
              <a:endParaRPr lang="en-US" sz="2000" dirty="0">
                <a:latin typeface="Nunito" pitchFamily="2" charset="0"/>
              </a:endParaRPr>
            </a:p>
          </p:txBody>
        </p:sp>
        <p:sp>
          <p:nvSpPr>
            <p:cNvPr id="7" name="Text 4"/>
            <p:cNvSpPr/>
            <p:nvPr/>
          </p:nvSpPr>
          <p:spPr>
            <a:xfrm>
              <a:off x="3625646" y="2153972"/>
              <a:ext cx="3777297" cy="900113"/>
            </a:xfrm>
            <a:prstGeom prst="rect">
              <a:avLst/>
            </a:prstGeom>
            <a:noFill/>
            <a:ln/>
          </p:spPr>
          <p:txBody>
            <a:bodyPr wrap="square" rtlCol="0" anchor="t"/>
            <a:lstStyle/>
            <a:p>
              <a:pPr marL="0" indent="0">
                <a:lnSpc>
                  <a:spcPts val="2362"/>
                </a:lnSpc>
                <a:buNone/>
              </a:pPr>
              <a:r>
                <a:rPr lang="en-US" sz="1600" dirty="0">
                  <a:solidFill>
                    <a:srgbClr val="00002E"/>
                  </a:solidFill>
                  <a:latin typeface="Nunito" pitchFamily="2" charset="0"/>
                  <a:ea typeface="PT Sans" pitchFamily="34" charset="-122"/>
                  <a:cs typeface="PT Sans" pitchFamily="34" charset="-120"/>
                </a:rPr>
                <a:t>The kitchen staff tends to overestimate the quantity of rice needed, leading to excess preparation.</a:t>
              </a:r>
              <a:endParaRPr lang="en-US" sz="1600" dirty="0">
                <a:latin typeface="Nunito" pitchFamily="2" charset="0"/>
              </a:endParaRPr>
            </a:p>
          </p:txBody>
        </p:sp>
        <p:sp>
          <p:nvSpPr>
            <p:cNvPr id="8" name="Text 5"/>
            <p:cNvSpPr/>
            <p:nvPr/>
          </p:nvSpPr>
          <p:spPr>
            <a:xfrm>
              <a:off x="3625646" y="3156319"/>
              <a:ext cx="3676531" cy="600075"/>
            </a:xfrm>
            <a:prstGeom prst="rect">
              <a:avLst/>
            </a:prstGeom>
            <a:noFill/>
            <a:ln/>
          </p:spPr>
          <p:txBody>
            <a:bodyPr wrap="square" rtlCol="0" anchor="t"/>
            <a:lstStyle/>
            <a:p>
              <a:pPr marL="0" indent="0">
                <a:lnSpc>
                  <a:spcPts val="2362"/>
                </a:lnSpc>
                <a:buNone/>
              </a:pPr>
              <a:r>
                <a:rPr lang="en-US" sz="1600" dirty="0">
                  <a:solidFill>
                    <a:srgbClr val="00002E"/>
                  </a:solidFill>
                  <a:latin typeface="Nunito" pitchFamily="2" charset="0"/>
                  <a:ea typeface="PT Sans" pitchFamily="34" charset="-122"/>
                  <a:cs typeface="PT Sans" pitchFamily="34" charset="-120"/>
                </a:rPr>
                <a:t>Overestimation contributes to </a:t>
              </a:r>
              <a:r>
                <a:rPr lang="en-US" sz="1600" b="1" dirty="0">
                  <a:solidFill>
                    <a:srgbClr val="00002E"/>
                  </a:solidFill>
                  <a:latin typeface="Nunito" pitchFamily="2" charset="0"/>
                  <a:ea typeface="PT Sans" pitchFamily="34" charset="-122"/>
                  <a:cs typeface="PT Sans" pitchFamily="34" charset="-120"/>
                </a:rPr>
                <a:t>40% </a:t>
              </a:r>
              <a:r>
                <a:rPr lang="en-US" sz="1600" dirty="0">
                  <a:solidFill>
                    <a:srgbClr val="00002E"/>
                  </a:solidFill>
                  <a:latin typeface="Nunito" pitchFamily="2" charset="0"/>
                  <a:ea typeface="PT Sans" pitchFamily="34" charset="-122"/>
                  <a:cs typeface="PT Sans" pitchFamily="34" charset="-120"/>
                </a:rPr>
                <a:t>of rice wastage.</a:t>
              </a:r>
              <a:endParaRPr lang="en-US" sz="1600" dirty="0">
                <a:latin typeface="Nunito" pitchFamily="2" charset="0"/>
              </a:endParaRPr>
            </a:p>
          </p:txBody>
        </p:sp>
        <p:sp>
          <p:nvSpPr>
            <p:cNvPr id="9" name="Shape 6"/>
            <p:cNvSpPr/>
            <p:nvPr/>
          </p:nvSpPr>
          <p:spPr>
            <a:xfrm>
              <a:off x="7699845" y="1538419"/>
              <a:ext cx="4097060" cy="2438400"/>
            </a:xfrm>
            <a:prstGeom prst="roundRect">
              <a:avLst>
                <a:gd name="adj" fmla="val 13840"/>
              </a:avLst>
            </a:prstGeom>
            <a:solidFill>
              <a:srgbClr val="F3F3FF"/>
            </a:solidFill>
            <a:ln w="22860">
              <a:solidFill>
                <a:srgbClr val="015F98"/>
              </a:solidFill>
              <a:prstDash val="solid"/>
            </a:ln>
          </p:spPr>
        </p:sp>
        <p:sp>
          <p:nvSpPr>
            <p:cNvPr id="10" name="Text 7"/>
            <p:cNvSpPr/>
            <p:nvPr/>
          </p:nvSpPr>
          <p:spPr>
            <a:xfrm>
              <a:off x="7910110" y="1748683"/>
              <a:ext cx="2208490" cy="292894"/>
            </a:xfrm>
            <a:prstGeom prst="rect">
              <a:avLst/>
            </a:prstGeom>
            <a:noFill/>
            <a:ln/>
          </p:spPr>
          <p:txBody>
            <a:bodyPr wrap="none" rtlCol="0" anchor="t"/>
            <a:lstStyle/>
            <a:p>
              <a:pPr marL="0" indent="0">
                <a:lnSpc>
                  <a:spcPts val="2307"/>
                </a:lnSpc>
                <a:buNone/>
              </a:pPr>
              <a:r>
                <a:rPr lang="en-US" sz="2000" b="1" dirty="0">
                  <a:solidFill>
                    <a:srgbClr val="015F98"/>
                  </a:solidFill>
                  <a:latin typeface="Nunito" pitchFamily="2" charset="0"/>
                  <a:ea typeface="Nunito" pitchFamily="34" charset="-122"/>
                  <a:cs typeface="Nunito" pitchFamily="34" charset="-120"/>
                </a:rPr>
                <a:t>Irregular Attendance</a:t>
              </a:r>
              <a:endParaRPr lang="en-US" sz="2000" dirty="0">
                <a:latin typeface="Nunito" pitchFamily="2" charset="0"/>
              </a:endParaRPr>
            </a:p>
          </p:txBody>
        </p:sp>
        <p:sp>
          <p:nvSpPr>
            <p:cNvPr id="11" name="Text 8"/>
            <p:cNvSpPr/>
            <p:nvPr/>
          </p:nvSpPr>
          <p:spPr>
            <a:xfrm>
              <a:off x="7910110" y="2153972"/>
              <a:ext cx="3676531" cy="900113"/>
            </a:xfrm>
            <a:prstGeom prst="rect">
              <a:avLst/>
            </a:prstGeom>
            <a:noFill/>
            <a:ln/>
          </p:spPr>
          <p:txBody>
            <a:bodyPr wrap="square" rtlCol="0" anchor="t"/>
            <a:lstStyle/>
            <a:p>
              <a:pPr marL="0" indent="0">
                <a:lnSpc>
                  <a:spcPts val="2362"/>
                </a:lnSpc>
                <a:buNone/>
              </a:pPr>
              <a:r>
                <a:rPr lang="en-US" sz="1600" dirty="0">
                  <a:solidFill>
                    <a:srgbClr val="00002E"/>
                  </a:solidFill>
                  <a:latin typeface="Nunito" pitchFamily="2" charset="0"/>
                  <a:ea typeface="PT Sans" pitchFamily="34" charset="-122"/>
                  <a:cs typeface="PT Sans" pitchFamily="34" charset="-120"/>
                </a:rPr>
                <a:t>Some residents may have irregular eating habits or might not participate in hostel meals consistently.</a:t>
              </a:r>
              <a:endParaRPr lang="en-US" sz="1600" dirty="0">
                <a:latin typeface="Nunito" pitchFamily="2" charset="0"/>
              </a:endParaRPr>
            </a:p>
          </p:txBody>
        </p:sp>
        <p:sp>
          <p:nvSpPr>
            <p:cNvPr id="12" name="Text 9"/>
            <p:cNvSpPr/>
            <p:nvPr/>
          </p:nvSpPr>
          <p:spPr>
            <a:xfrm>
              <a:off x="7910110" y="3156319"/>
              <a:ext cx="3676531" cy="600075"/>
            </a:xfrm>
            <a:prstGeom prst="rect">
              <a:avLst/>
            </a:prstGeom>
            <a:noFill/>
            <a:ln/>
          </p:spPr>
          <p:txBody>
            <a:bodyPr wrap="square" rtlCol="0" anchor="t"/>
            <a:lstStyle/>
            <a:p>
              <a:pPr marL="0" indent="0">
                <a:lnSpc>
                  <a:spcPts val="2362"/>
                </a:lnSpc>
                <a:buNone/>
              </a:pPr>
              <a:r>
                <a:rPr lang="en-US" sz="1600" dirty="0">
                  <a:solidFill>
                    <a:srgbClr val="00002E"/>
                  </a:solidFill>
                  <a:latin typeface="Nunito" pitchFamily="2" charset="0"/>
                  <a:ea typeface="PT Sans" pitchFamily="34" charset="-122"/>
                  <a:cs typeface="PT Sans" pitchFamily="34" charset="-120"/>
                </a:rPr>
                <a:t>Irregular attendance contributes to </a:t>
              </a:r>
              <a:r>
                <a:rPr lang="en-US" sz="1600" b="1" dirty="0">
                  <a:solidFill>
                    <a:srgbClr val="00002E"/>
                  </a:solidFill>
                  <a:latin typeface="Nunito" pitchFamily="2" charset="0"/>
                  <a:ea typeface="PT Sans" pitchFamily="34" charset="-122"/>
                  <a:cs typeface="PT Sans" pitchFamily="34" charset="-120"/>
                </a:rPr>
                <a:t>30%</a:t>
              </a:r>
              <a:r>
                <a:rPr lang="en-US" sz="1600" dirty="0">
                  <a:solidFill>
                    <a:srgbClr val="00002E"/>
                  </a:solidFill>
                  <a:latin typeface="Nunito" pitchFamily="2" charset="0"/>
                  <a:ea typeface="PT Sans" pitchFamily="34" charset="-122"/>
                  <a:cs typeface="PT Sans" pitchFamily="34" charset="-120"/>
                </a:rPr>
                <a:t> of rice wastage.</a:t>
              </a:r>
              <a:endParaRPr lang="en-US" sz="1600" dirty="0">
                <a:latin typeface="Nunito" pitchFamily="2" charset="0"/>
              </a:endParaRPr>
            </a:p>
          </p:txBody>
        </p:sp>
        <p:sp>
          <p:nvSpPr>
            <p:cNvPr id="13" name="Shape 10"/>
            <p:cNvSpPr/>
            <p:nvPr/>
          </p:nvSpPr>
          <p:spPr>
            <a:xfrm>
              <a:off x="3415381" y="4164223"/>
              <a:ext cx="4097060" cy="1725930"/>
            </a:xfrm>
            <a:prstGeom prst="roundRect">
              <a:avLst>
                <a:gd name="adj" fmla="val 19553"/>
              </a:avLst>
            </a:prstGeom>
            <a:solidFill>
              <a:srgbClr val="F3F3FF"/>
            </a:solidFill>
            <a:ln w="22860">
              <a:solidFill>
                <a:srgbClr val="015F98"/>
              </a:solidFill>
              <a:prstDash val="solid"/>
            </a:ln>
          </p:spPr>
          <p:txBody>
            <a:bodyPr/>
            <a:lstStyle/>
            <a:p>
              <a:endParaRPr lang="en-IN" dirty="0">
                <a:latin typeface="Nunito" pitchFamily="2" charset="0"/>
              </a:endParaRPr>
            </a:p>
          </p:txBody>
        </p:sp>
        <p:sp>
          <p:nvSpPr>
            <p:cNvPr id="14" name="Text 11"/>
            <p:cNvSpPr/>
            <p:nvPr/>
          </p:nvSpPr>
          <p:spPr>
            <a:xfrm>
              <a:off x="3625646" y="4374488"/>
              <a:ext cx="2873693" cy="292894"/>
            </a:xfrm>
            <a:prstGeom prst="rect">
              <a:avLst/>
            </a:prstGeom>
            <a:noFill/>
            <a:ln/>
          </p:spPr>
          <p:txBody>
            <a:bodyPr wrap="none" rtlCol="0" anchor="t"/>
            <a:lstStyle/>
            <a:p>
              <a:pPr marL="0" indent="0">
                <a:lnSpc>
                  <a:spcPts val="2307"/>
                </a:lnSpc>
                <a:buNone/>
              </a:pPr>
              <a:r>
                <a:rPr lang="en-US" sz="2000" b="1" dirty="0">
                  <a:solidFill>
                    <a:srgbClr val="015F98"/>
                  </a:solidFill>
                  <a:latin typeface="Nunito" pitchFamily="2" charset="0"/>
                  <a:ea typeface="Nunito" pitchFamily="34" charset="-122"/>
                  <a:cs typeface="Nunito" pitchFamily="34" charset="-120"/>
                </a:rPr>
                <a:t>Lifestyle and Eating Habits</a:t>
              </a:r>
              <a:endParaRPr lang="en-US" sz="2000" dirty="0">
                <a:solidFill>
                  <a:srgbClr val="015F98"/>
                </a:solidFill>
                <a:latin typeface="Nunito" pitchFamily="2" charset="0"/>
              </a:endParaRPr>
            </a:p>
          </p:txBody>
        </p:sp>
        <p:sp>
          <p:nvSpPr>
            <p:cNvPr id="15" name="Text 12"/>
            <p:cNvSpPr/>
            <p:nvPr/>
          </p:nvSpPr>
          <p:spPr>
            <a:xfrm>
              <a:off x="3625646" y="4749296"/>
              <a:ext cx="3676531" cy="900113"/>
            </a:xfrm>
            <a:prstGeom prst="rect">
              <a:avLst/>
            </a:prstGeom>
            <a:noFill/>
            <a:ln/>
          </p:spPr>
          <p:txBody>
            <a:bodyPr wrap="square" rtlCol="0" anchor="t"/>
            <a:lstStyle/>
            <a:p>
              <a:pPr marL="0" indent="0">
                <a:lnSpc>
                  <a:spcPts val="2362"/>
                </a:lnSpc>
                <a:buNone/>
              </a:pPr>
              <a:r>
                <a:rPr lang="en-US" sz="1600" dirty="0">
                  <a:solidFill>
                    <a:srgbClr val="00002E"/>
                  </a:solidFill>
                  <a:latin typeface="Nunito" pitchFamily="2" charset="0"/>
                  <a:ea typeface="PT Sans" pitchFamily="34" charset="-122"/>
                  <a:cs typeface="PT Sans" pitchFamily="34" charset="-120"/>
                </a:rPr>
                <a:t>The eating habits and preferences of residents play a significant role in the surplus of plain rice.</a:t>
              </a:r>
              <a:endParaRPr lang="en-US" sz="1600" dirty="0">
                <a:latin typeface="Nunito" pitchFamily="2" charset="0"/>
              </a:endParaRPr>
            </a:p>
          </p:txBody>
        </p:sp>
        <p:sp>
          <p:nvSpPr>
            <p:cNvPr id="16" name="Shape 13"/>
            <p:cNvSpPr/>
            <p:nvPr/>
          </p:nvSpPr>
          <p:spPr>
            <a:xfrm>
              <a:off x="7699845" y="4164223"/>
              <a:ext cx="4097060" cy="1725930"/>
            </a:xfrm>
            <a:prstGeom prst="roundRect">
              <a:avLst>
                <a:gd name="adj" fmla="val 19553"/>
              </a:avLst>
            </a:prstGeom>
            <a:solidFill>
              <a:srgbClr val="F3F3FF"/>
            </a:solidFill>
            <a:ln w="22860">
              <a:solidFill>
                <a:srgbClr val="2D4DF2"/>
              </a:solidFill>
              <a:prstDash val="solid"/>
            </a:ln>
          </p:spPr>
        </p:sp>
        <p:sp>
          <p:nvSpPr>
            <p:cNvPr id="17" name="Text 14"/>
            <p:cNvSpPr/>
            <p:nvPr/>
          </p:nvSpPr>
          <p:spPr>
            <a:xfrm>
              <a:off x="7910110" y="4374488"/>
              <a:ext cx="2750701" cy="292894"/>
            </a:xfrm>
            <a:prstGeom prst="rect">
              <a:avLst/>
            </a:prstGeom>
            <a:noFill/>
            <a:ln/>
          </p:spPr>
          <p:txBody>
            <a:bodyPr wrap="none" rtlCol="0" anchor="t"/>
            <a:lstStyle/>
            <a:p>
              <a:pPr marL="0" indent="0">
                <a:lnSpc>
                  <a:spcPts val="2307"/>
                </a:lnSpc>
                <a:buNone/>
              </a:pPr>
              <a:r>
                <a:rPr lang="en-US" sz="2000" b="1" dirty="0">
                  <a:solidFill>
                    <a:srgbClr val="2D4DF2"/>
                  </a:solidFill>
                  <a:latin typeface="Nunito" pitchFamily="2" charset="0"/>
                  <a:ea typeface="Nunito" pitchFamily="34" charset="-122"/>
                  <a:cs typeface="Nunito" pitchFamily="34" charset="-120"/>
                </a:rPr>
                <a:t>Inefficient Portion Control</a:t>
              </a:r>
              <a:endParaRPr lang="en-US" sz="2000" dirty="0">
                <a:latin typeface="Nunito" pitchFamily="2" charset="0"/>
              </a:endParaRPr>
            </a:p>
          </p:txBody>
        </p:sp>
        <p:sp>
          <p:nvSpPr>
            <p:cNvPr id="18" name="Text 15"/>
            <p:cNvSpPr/>
            <p:nvPr/>
          </p:nvSpPr>
          <p:spPr>
            <a:xfrm>
              <a:off x="7910110" y="4749296"/>
              <a:ext cx="3676531" cy="600075"/>
            </a:xfrm>
            <a:prstGeom prst="rect">
              <a:avLst/>
            </a:prstGeom>
            <a:noFill/>
            <a:ln/>
          </p:spPr>
          <p:txBody>
            <a:bodyPr wrap="square" rtlCol="0" anchor="t"/>
            <a:lstStyle/>
            <a:p>
              <a:pPr marL="0" indent="0">
                <a:lnSpc>
                  <a:spcPts val="2362"/>
                </a:lnSpc>
                <a:buNone/>
              </a:pPr>
              <a:r>
                <a:rPr lang="en-US" sz="1600" dirty="0">
                  <a:solidFill>
                    <a:srgbClr val="00002E"/>
                  </a:solidFill>
                  <a:latin typeface="Nunito" pitchFamily="2" charset="0"/>
                  <a:ea typeface="PT Sans" pitchFamily="34" charset="-122"/>
                  <a:cs typeface="PT Sans" pitchFamily="34" charset="-120"/>
                </a:rPr>
                <a:t>Poor portion control during food distribution can leave portions of rice unserved.</a:t>
              </a:r>
              <a:endParaRPr lang="en-US" sz="1600" dirty="0">
                <a:latin typeface="Nunito" pitchFamily="2" charset="0"/>
              </a:endParaRPr>
            </a:p>
          </p:txBody>
        </p:sp>
        <p:sp>
          <p:nvSpPr>
            <p:cNvPr id="19" name="Shape 16"/>
            <p:cNvSpPr/>
            <p:nvPr/>
          </p:nvSpPr>
          <p:spPr>
            <a:xfrm>
              <a:off x="3415381" y="6077558"/>
              <a:ext cx="8381405" cy="1480710"/>
            </a:xfrm>
            <a:prstGeom prst="roundRect">
              <a:avLst>
                <a:gd name="adj" fmla="val 18569"/>
              </a:avLst>
            </a:prstGeom>
            <a:solidFill>
              <a:srgbClr val="F3F3FF"/>
            </a:solidFill>
            <a:ln w="22860">
              <a:solidFill>
                <a:srgbClr val="B1289C"/>
              </a:solidFill>
              <a:prstDash val="solid"/>
            </a:ln>
          </p:spPr>
        </p:sp>
        <p:sp>
          <p:nvSpPr>
            <p:cNvPr id="20" name="Text 17"/>
            <p:cNvSpPr/>
            <p:nvPr/>
          </p:nvSpPr>
          <p:spPr>
            <a:xfrm>
              <a:off x="3625645" y="6099282"/>
              <a:ext cx="3896303" cy="585907"/>
            </a:xfrm>
            <a:prstGeom prst="rect">
              <a:avLst/>
            </a:prstGeom>
            <a:noFill/>
            <a:ln/>
          </p:spPr>
          <p:txBody>
            <a:bodyPr wrap="none" rtlCol="0" anchor="t"/>
            <a:lstStyle/>
            <a:p>
              <a:pPr marL="0" indent="0">
                <a:lnSpc>
                  <a:spcPts val="4613"/>
                </a:lnSpc>
                <a:buNone/>
              </a:pPr>
              <a:r>
                <a:rPr lang="en-US" sz="3200" b="1" dirty="0">
                  <a:solidFill>
                    <a:srgbClr val="B1289C"/>
                  </a:solidFill>
                  <a:latin typeface="Nunito" pitchFamily="2" charset="0"/>
                  <a:ea typeface="Nunito" pitchFamily="34" charset="-122"/>
                  <a:cs typeface="Nunito" pitchFamily="34" charset="-120"/>
                </a:rPr>
                <a:t>Economic</a:t>
              </a:r>
              <a:r>
                <a:rPr lang="en-US" sz="3600" b="1" dirty="0">
                  <a:solidFill>
                    <a:srgbClr val="B1289C"/>
                  </a:solidFill>
                  <a:latin typeface="Nunito" pitchFamily="2" charset="0"/>
                  <a:ea typeface="Nunito" pitchFamily="34" charset="-122"/>
                  <a:cs typeface="Nunito" pitchFamily="34" charset="-120"/>
                </a:rPr>
                <a:t> Impact</a:t>
              </a:r>
              <a:endParaRPr lang="en-US" sz="3600" dirty="0">
                <a:solidFill>
                  <a:srgbClr val="B1289C"/>
                </a:solidFill>
                <a:latin typeface="Nunito" pitchFamily="2" charset="0"/>
              </a:endParaRPr>
            </a:p>
          </p:txBody>
        </p:sp>
        <p:sp>
          <p:nvSpPr>
            <p:cNvPr id="21" name="Text 18"/>
            <p:cNvSpPr/>
            <p:nvPr/>
          </p:nvSpPr>
          <p:spPr>
            <a:xfrm>
              <a:off x="3625646" y="6700960"/>
              <a:ext cx="7960995" cy="726091"/>
            </a:xfrm>
            <a:prstGeom prst="rect">
              <a:avLst/>
            </a:prstGeom>
            <a:noFill/>
            <a:ln/>
          </p:spPr>
          <p:txBody>
            <a:bodyPr wrap="square" rtlCol="0" anchor="t"/>
            <a:lstStyle/>
            <a:p>
              <a:pPr algn="l">
                <a:lnSpc>
                  <a:spcPts val="2362"/>
                </a:lnSpc>
                <a:buSzPct val="100000"/>
              </a:pPr>
              <a:r>
                <a:rPr lang="en-US" sz="1600" dirty="0">
                  <a:solidFill>
                    <a:srgbClr val="00002E"/>
                  </a:solidFill>
                  <a:latin typeface="Nunito" pitchFamily="2" charset="0"/>
                  <a:ea typeface="PT Sans" pitchFamily="34" charset="-122"/>
                  <a:cs typeface="PT Sans" pitchFamily="34" charset="-120"/>
                </a:rPr>
                <a:t>The combined economic impact of overestimation and irregular attendance results in an estimated wastage of Rs. 4000 per month.</a:t>
              </a:r>
              <a:endParaRPr lang="en-US" sz="1600" dirty="0">
                <a:latin typeface="Nunito" pitchFamily="2" charset="0"/>
              </a:endParaRPr>
            </a:p>
          </p:txBody>
        </p:sp>
      </p:grpSp>
      <p:pic>
        <p:nvPicPr>
          <p:cNvPr id="29" name="Picture 28">
            <a:extLst>
              <a:ext uri="{FF2B5EF4-FFF2-40B4-BE49-F238E27FC236}">
                <a16:creationId xmlns:a16="http://schemas.microsoft.com/office/drawing/2014/main" id="{4AEA66DF-8D29-9DDF-94F4-F27CB345DC3B}"/>
              </a:ext>
            </a:extLst>
          </p:cNvPr>
          <p:cNvPicPr>
            <a:picLocks noChangeAspect="1"/>
          </p:cNvPicPr>
          <p:nvPr/>
        </p:nvPicPr>
        <p:blipFill>
          <a:blip r:embed="rId4"/>
          <a:stretch>
            <a:fillRect/>
          </a:stretch>
        </p:blipFill>
        <p:spPr>
          <a:xfrm>
            <a:off x="3546240" y="608910"/>
            <a:ext cx="180190" cy="5859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AFB1A-BE03-37F6-91C6-BFD1DC68877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6FE278A-9BC7-F449-1F78-CA9D0CB2AEEE}"/>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9B2E742-89B0-E498-6A88-B4D89CC56C02}"/>
              </a:ext>
            </a:extLst>
          </p:cNvPr>
          <p:cNvSpPr/>
          <p:nvPr/>
        </p:nvSpPr>
        <p:spPr>
          <a:xfrm>
            <a:off x="-9764" y="18326"/>
            <a:ext cx="14630400" cy="8189539"/>
          </a:xfrm>
          <a:prstGeom prst="rect">
            <a:avLst/>
          </a:prstGeom>
          <a:solidFill>
            <a:srgbClr val="F3F3FF">
              <a:alpha val="75000"/>
            </a:srgbClr>
          </a:solidFill>
          <a:ln/>
        </p:spPr>
        <p:txBody>
          <a:bodyPr/>
          <a:lstStyle/>
          <a:p>
            <a:endParaRPr lang="en-IN" dirty="0"/>
          </a:p>
        </p:txBody>
      </p:sp>
      <p:sp>
        <p:nvSpPr>
          <p:cNvPr id="4" name="Text 1">
            <a:extLst>
              <a:ext uri="{FF2B5EF4-FFF2-40B4-BE49-F238E27FC236}">
                <a16:creationId xmlns:a16="http://schemas.microsoft.com/office/drawing/2014/main" id="{24DE0B8F-1FA9-CF07-C07F-66C0381C93C2}"/>
              </a:ext>
            </a:extLst>
          </p:cNvPr>
          <p:cNvSpPr/>
          <p:nvPr/>
        </p:nvSpPr>
        <p:spPr>
          <a:xfrm>
            <a:off x="6183948" y="966697"/>
            <a:ext cx="2728021" cy="486013"/>
          </a:xfrm>
          <a:prstGeom prst="rect">
            <a:avLst/>
          </a:prstGeom>
          <a:noFill/>
          <a:ln/>
        </p:spPr>
        <p:txBody>
          <a:bodyPr wrap="none" rtlCol="0" anchor="t"/>
          <a:lstStyle/>
          <a:p>
            <a:pPr marL="0" indent="0">
              <a:lnSpc>
                <a:spcPts val="3827"/>
              </a:lnSpc>
              <a:buNone/>
            </a:pPr>
            <a:r>
              <a:rPr lang="en-US" sz="4400" b="1" dirty="0">
                <a:solidFill>
                  <a:srgbClr val="00002E"/>
                </a:solidFill>
                <a:latin typeface="Nunito" pitchFamily="34" charset="0"/>
                <a:ea typeface="Nunito" pitchFamily="34" charset="-122"/>
                <a:cs typeface="Nunito" pitchFamily="34" charset="-120"/>
              </a:rPr>
              <a:t>Solutions:</a:t>
            </a:r>
            <a:endParaRPr lang="en-US" sz="4400" dirty="0"/>
          </a:p>
        </p:txBody>
      </p:sp>
      <p:sp>
        <p:nvSpPr>
          <p:cNvPr id="5" name="Shape 2">
            <a:extLst>
              <a:ext uri="{FF2B5EF4-FFF2-40B4-BE49-F238E27FC236}">
                <a16:creationId xmlns:a16="http://schemas.microsoft.com/office/drawing/2014/main" id="{6801B342-ADE7-2D69-032C-B146D1697A12}"/>
              </a:ext>
            </a:extLst>
          </p:cNvPr>
          <p:cNvSpPr/>
          <p:nvPr/>
        </p:nvSpPr>
        <p:spPr>
          <a:xfrm rot="16200000" flipH="1">
            <a:off x="7292341" y="-2163424"/>
            <a:ext cx="45719" cy="12954000"/>
          </a:xfrm>
          <a:prstGeom prst="rect">
            <a:avLst/>
          </a:prstGeom>
          <a:solidFill>
            <a:srgbClr val="DFDFEB"/>
          </a:solidFill>
          <a:ln/>
        </p:spPr>
      </p:sp>
      <p:sp>
        <p:nvSpPr>
          <p:cNvPr id="6" name="Shape 3">
            <a:extLst>
              <a:ext uri="{FF2B5EF4-FFF2-40B4-BE49-F238E27FC236}">
                <a16:creationId xmlns:a16="http://schemas.microsoft.com/office/drawing/2014/main" id="{8C92F4A4-1595-D8F2-A2C5-8C1292E3523D}"/>
              </a:ext>
            </a:extLst>
          </p:cNvPr>
          <p:cNvSpPr/>
          <p:nvPr/>
        </p:nvSpPr>
        <p:spPr>
          <a:xfrm rot="5400000">
            <a:off x="1186432" y="3900866"/>
            <a:ext cx="544354" cy="19407"/>
          </a:xfrm>
          <a:prstGeom prst="rect">
            <a:avLst/>
          </a:prstGeom>
          <a:solidFill>
            <a:srgbClr val="2D4DF2"/>
          </a:solidFill>
          <a:ln/>
        </p:spPr>
      </p:sp>
      <p:sp>
        <p:nvSpPr>
          <p:cNvPr id="7" name="Shape 4">
            <a:extLst>
              <a:ext uri="{FF2B5EF4-FFF2-40B4-BE49-F238E27FC236}">
                <a16:creationId xmlns:a16="http://schemas.microsoft.com/office/drawing/2014/main" id="{3C123DD7-D4EE-9719-463C-D9C94B282D65}"/>
              </a:ext>
            </a:extLst>
          </p:cNvPr>
          <p:cNvSpPr/>
          <p:nvPr/>
        </p:nvSpPr>
        <p:spPr>
          <a:xfrm>
            <a:off x="1322522" y="4170356"/>
            <a:ext cx="272177" cy="272177"/>
          </a:xfrm>
          <a:prstGeom prst="roundRect">
            <a:avLst>
              <a:gd name="adj" fmla="val 102864"/>
            </a:avLst>
          </a:prstGeom>
          <a:solidFill>
            <a:srgbClr val="F3F3FF"/>
          </a:solidFill>
          <a:ln w="15240">
            <a:solidFill>
              <a:srgbClr val="2D4DF2"/>
            </a:solidFill>
            <a:prstDash val="solid"/>
          </a:ln>
        </p:spPr>
      </p:sp>
      <p:sp>
        <p:nvSpPr>
          <p:cNvPr id="8" name="Text 5">
            <a:extLst>
              <a:ext uri="{FF2B5EF4-FFF2-40B4-BE49-F238E27FC236}">
                <a16:creationId xmlns:a16="http://schemas.microsoft.com/office/drawing/2014/main" id="{1E713BFD-2F8C-59F4-0223-160AB857D850}"/>
              </a:ext>
            </a:extLst>
          </p:cNvPr>
          <p:cNvSpPr/>
          <p:nvPr/>
        </p:nvSpPr>
        <p:spPr>
          <a:xfrm>
            <a:off x="1689228" y="1965354"/>
            <a:ext cx="2317790" cy="291703"/>
          </a:xfrm>
          <a:prstGeom prst="rect">
            <a:avLst/>
          </a:prstGeom>
          <a:noFill/>
          <a:ln/>
        </p:spPr>
        <p:txBody>
          <a:bodyPr wrap="none" rtlCol="0" anchor="t"/>
          <a:lstStyle/>
          <a:p>
            <a:pPr marL="0" indent="0" algn="r">
              <a:lnSpc>
                <a:spcPts val="2296"/>
              </a:lnSpc>
              <a:buNone/>
            </a:pPr>
            <a:r>
              <a:rPr lang="en-US" sz="2000" b="1" dirty="0">
                <a:solidFill>
                  <a:srgbClr val="2D4DF2"/>
                </a:solidFill>
                <a:latin typeface="Nunito" pitchFamily="34" charset="0"/>
                <a:ea typeface="Nunito" pitchFamily="34" charset="-122"/>
                <a:cs typeface="Nunito" pitchFamily="34" charset="-120"/>
              </a:rPr>
              <a:t>Real-Time Monitoring</a:t>
            </a:r>
            <a:endParaRPr lang="en-US" sz="2000" dirty="0"/>
          </a:p>
        </p:txBody>
      </p:sp>
      <p:sp>
        <p:nvSpPr>
          <p:cNvPr id="9" name="Text 6">
            <a:extLst>
              <a:ext uri="{FF2B5EF4-FFF2-40B4-BE49-F238E27FC236}">
                <a16:creationId xmlns:a16="http://schemas.microsoft.com/office/drawing/2014/main" id="{15658473-5297-0A94-0C27-6BDAFFB4562C}"/>
              </a:ext>
            </a:extLst>
          </p:cNvPr>
          <p:cNvSpPr/>
          <p:nvPr/>
        </p:nvSpPr>
        <p:spPr>
          <a:xfrm>
            <a:off x="1385737" y="2320859"/>
            <a:ext cx="3314199" cy="497443"/>
          </a:xfrm>
          <a:prstGeom prst="rect">
            <a:avLst/>
          </a:prstGeom>
          <a:noFill/>
          <a:ln/>
        </p:spPr>
        <p:txBody>
          <a:bodyPr wrap="squar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Implement real-time monitoring of rice consumption.</a:t>
            </a:r>
            <a:endParaRPr lang="en-US" sz="1500" dirty="0">
              <a:latin typeface="Nunito" pitchFamily="2" charset="0"/>
            </a:endParaRPr>
          </a:p>
        </p:txBody>
      </p:sp>
      <p:sp>
        <p:nvSpPr>
          <p:cNvPr id="10" name="Text 7">
            <a:extLst>
              <a:ext uri="{FF2B5EF4-FFF2-40B4-BE49-F238E27FC236}">
                <a16:creationId xmlns:a16="http://schemas.microsoft.com/office/drawing/2014/main" id="{D34C6EA4-C54E-5C7B-1BB9-A66CE6EEF564}"/>
              </a:ext>
            </a:extLst>
          </p:cNvPr>
          <p:cNvSpPr/>
          <p:nvPr/>
        </p:nvSpPr>
        <p:spPr>
          <a:xfrm>
            <a:off x="1385737" y="2829510"/>
            <a:ext cx="3599481" cy="746165"/>
          </a:xfrm>
          <a:prstGeom prst="rect">
            <a:avLst/>
          </a:prstGeom>
          <a:noFill/>
          <a:ln/>
        </p:spPr>
        <p:txBody>
          <a:bodyPr wrap="squar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Enhance efficiency and reduce wastage through responsive production.</a:t>
            </a:r>
            <a:endParaRPr lang="en-US" sz="1500" dirty="0">
              <a:latin typeface="Nunito" pitchFamily="2" charset="0"/>
            </a:endParaRPr>
          </a:p>
        </p:txBody>
      </p:sp>
      <p:sp>
        <p:nvSpPr>
          <p:cNvPr id="11" name="Shape 8">
            <a:extLst>
              <a:ext uri="{FF2B5EF4-FFF2-40B4-BE49-F238E27FC236}">
                <a16:creationId xmlns:a16="http://schemas.microsoft.com/office/drawing/2014/main" id="{FD4F9BF8-1D16-2F79-9C04-4C3055CDC6BB}"/>
              </a:ext>
            </a:extLst>
          </p:cNvPr>
          <p:cNvSpPr/>
          <p:nvPr/>
        </p:nvSpPr>
        <p:spPr>
          <a:xfrm rot="5400000">
            <a:off x="2969430" y="4628246"/>
            <a:ext cx="544354" cy="19407"/>
          </a:xfrm>
          <a:prstGeom prst="rect">
            <a:avLst/>
          </a:prstGeom>
          <a:solidFill>
            <a:srgbClr val="015F98"/>
          </a:solidFill>
          <a:ln/>
        </p:spPr>
      </p:sp>
      <p:sp>
        <p:nvSpPr>
          <p:cNvPr id="12" name="Shape 9">
            <a:extLst>
              <a:ext uri="{FF2B5EF4-FFF2-40B4-BE49-F238E27FC236}">
                <a16:creationId xmlns:a16="http://schemas.microsoft.com/office/drawing/2014/main" id="{D5059867-B88B-799A-BBDB-F6B15F31E5B3}"/>
              </a:ext>
            </a:extLst>
          </p:cNvPr>
          <p:cNvSpPr/>
          <p:nvPr/>
        </p:nvSpPr>
        <p:spPr>
          <a:xfrm>
            <a:off x="3105519" y="4166058"/>
            <a:ext cx="272177" cy="272177"/>
          </a:xfrm>
          <a:prstGeom prst="roundRect">
            <a:avLst>
              <a:gd name="adj" fmla="val 102864"/>
            </a:avLst>
          </a:prstGeom>
          <a:solidFill>
            <a:srgbClr val="F3F3FF"/>
          </a:solidFill>
          <a:ln w="15240">
            <a:solidFill>
              <a:srgbClr val="015F98"/>
            </a:solidFill>
            <a:prstDash val="solid"/>
          </a:ln>
        </p:spPr>
      </p:sp>
      <p:sp>
        <p:nvSpPr>
          <p:cNvPr id="13" name="Text 10">
            <a:extLst>
              <a:ext uri="{FF2B5EF4-FFF2-40B4-BE49-F238E27FC236}">
                <a16:creationId xmlns:a16="http://schemas.microsoft.com/office/drawing/2014/main" id="{1D359C42-5E85-1AA1-9E5D-D6F73D89DA6D}"/>
              </a:ext>
            </a:extLst>
          </p:cNvPr>
          <p:cNvSpPr/>
          <p:nvPr/>
        </p:nvSpPr>
        <p:spPr>
          <a:xfrm>
            <a:off x="3150045" y="4995866"/>
            <a:ext cx="2367201" cy="291703"/>
          </a:xfrm>
          <a:prstGeom prst="rect">
            <a:avLst/>
          </a:prstGeom>
          <a:noFill/>
          <a:ln/>
        </p:spPr>
        <p:txBody>
          <a:bodyPr wrap="none" rtlCol="0" anchor="t"/>
          <a:lstStyle/>
          <a:p>
            <a:pPr marL="0" indent="0" algn="l">
              <a:lnSpc>
                <a:spcPts val="2296"/>
              </a:lnSpc>
              <a:buNone/>
            </a:pPr>
            <a:r>
              <a:rPr lang="en-US" sz="2000" b="1" dirty="0">
                <a:solidFill>
                  <a:srgbClr val="015F98"/>
                </a:solidFill>
                <a:latin typeface="Nunito" pitchFamily="34" charset="0"/>
                <a:ea typeface="Nunito" pitchFamily="34" charset="-122"/>
                <a:cs typeface="Nunito" pitchFamily="34" charset="-120"/>
              </a:rPr>
              <a:t>Inventoy Management</a:t>
            </a:r>
            <a:endParaRPr lang="en-US" sz="2000" dirty="0"/>
          </a:p>
        </p:txBody>
      </p:sp>
      <p:sp>
        <p:nvSpPr>
          <p:cNvPr id="14" name="Text 11">
            <a:extLst>
              <a:ext uri="{FF2B5EF4-FFF2-40B4-BE49-F238E27FC236}">
                <a16:creationId xmlns:a16="http://schemas.microsoft.com/office/drawing/2014/main" id="{BC68EE1F-BC48-3C64-4B08-0F23A84F01C1}"/>
              </a:ext>
            </a:extLst>
          </p:cNvPr>
          <p:cNvSpPr/>
          <p:nvPr/>
        </p:nvSpPr>
        <p:spPr>
          <a:xfrm>
            <a:off x="3150044" y="5346722"/>
            <a:ext cx="2815581" cy="248722"/>
          </a:xfrm>
          <a:prstGeom prst="rect">
            <a:avLst/>
          </a:prstGeom>
          <a:noFill/>
          <a:ln/>
        </p:spPr>
        <p:txBody>
          <a:bodyPr wrap="non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Maintain optimal rice stock levels.</a:t>
            </a:r>
            <a:endParaRPr lang="en-US" sz="1500" dirty="0">
              <a:latin typeface="Nunito" pitchFamily="2" charset="0"/>
            </a:endParaRPr>
          </a:p>
        </p:txBody>
      </p:sp>
      <p:sp>
        <p:nvSpPr>
          <p:cNvPr id="15" name="Text 12">
            <a:extLst>
              <a:ext uri="{FF2B5EF4-FFF2-40B4-BE49-F238E27FC236}">
                <a16:creationId xmlns:a16="http://schemas.microsoft.com/office/drawing/2014/main" id="{67D85CFE-D0FA-08C8-C16E-59E3F947D24D}"/>
              </a:ext>
            </a:extLst>
          </p:cNvPr>
          <p:cNvSpPr/>
          <p:nvPr/>
        </p:nvSpPr>
        <p:spPr>
          <a:xfrm>
            <a:off x="3150044" y="5657594"/>
            <a:ext cx="3140761" cy="497443"/>
          </a:xfrm>
          <a:prstGeom prst="rect">
            <a:avLst/>
          </a:prstGeom>
          <a:noFill/>
          <a:ln/>
        </p:spPr>
        <p:txBody>
          <a:bodyPr wrap="squar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Adopt JIT approach for efficient stock replenishment.</a:t>
            </a:r>
            <a:endParaRPr lang="en-US" sz="1500" dirty="0">
              <a:latin typeface="Nunito" pitchFamily="2" charset="0"/>
            </a:endParaRPr>
          </a:p>
        </p:txBody>
      </p:sp>
      <p:sp>
        <p:nvSpPr>
          <p:cNvPr id="16" name="Shape 13">
            <a:extLst>
              <a:ext uri="{FF2B5EF4-FFF2-40B4-BE49-F238E27FC236}">
                <a16:creationId xmlns:a16="http://schemas.microsoft.com/office/drawing/2014/main" id="{6C6664B6-D9E0-FD3A-E01F-8BDB7F66BBAB}"/>
              </a:ext>
            </a:extLst>
          </p:cNvPr>
          <p:cNvSpPr/>
          <p:nvPr/>
        </p:nvSpPr>
        <p:spPr>
          <a:xfrm rot="5400000">
            <a:off x="5156984" y="3899895"/>
            <a:ext cx="544354" cy="21348"/>
          </a:xfrm>
          <a:prstGeom prst="rect">
            <a:avLst/>
          </a:prstGeom>
          <a:solidFill>
            <a:srgbClr val="AD1F96"/>
          </a:solidFill>
          <a:ln/>
        </p:spPr>
      </p:sp>
      <p:sp>
        <p:nvSpPr>
          <p:cNvPr id="17" name="Shape 14">
            <a:extLst>
              <a:ext uri="{FF2B5EF4-FFF2-40B4-BE49-F238E27FC236}">
                <a16:creationId xmlns:a16="http://schemas.microsoft.com/office/drawing/2014/main" id="{8419E338-2ACF-F4FA-DD32-AA3DB4521CF8}"/>
              </a:ext>
            </a:extLst>
          </p:cNvPr>
          <p:cNvSpPr/>
          <p:nvPr/>
        </p:nvSpPr>
        <p:spPr>
          <a:xfrm rot="5400000">
            <a:off x="5294135" y="4141020"/>
            <a:ext cx="272177" cy="299395"/>
          </a:xfrm>
          <a:prstGeom prst="roundRect">
            <a:avLst>
              <a:gd name="adj" fmla="val 102864"/>
            </a:avLst>
          </a:prstGeom>
          <a:solidFill>
            <a:srgbClr val="F3F3FF"/>
          </a:solidFill>
          <a:ln w="15240">
            <a:solidFill>
              <a:srgbClr val="AD1F96"/>
            </a:solidFill>
            <a:prstDash val="solid"/>
          </a:ln>
        </p:spPr>
      </p:sp>
      <p:sp>
        <p:nvSpPr>
          <p:cNvPr id="18" name="Text 15">
            <a:extLst>
              <a:ext uri="{FF2B5EF4-FFF2-40B4-BE49-F238E27FC236}">
                <a16:creationId xmlns:a16="http://schemas.microsoft.com/office/drawing/2014/main" id="{513D357A-FFEB-6CA4-C190-56FA8983016E}"/>
              </a:ext>
            </a:extLst>
          </p:cNvPr>
          <p:cNvSpPr/>
          <p:nvPr/>
        </p:nvSpPr>
        <p:spPr>
          <a:xfrm>
            <a:off x="5657398" y="1967278"/>
            <a:ext cx="2290048" cy="320873"/>
          </a:xfrm>
          <a:prstGeom prst="rect">
            <a:avLst/>
          </a:prstGeom>
          <a:noFill/>
          <a:ln/>
        </p:spPr>
        <p:txBody>
          <a:bodyPr wrap="none" rtlCol="0" anchor="t"/>
          <a:lstStyle/>
          <a:p>
            <a:pPr marL="0" indent="0" algn="r">
              <a:lnSpc>
                <a:spcPts val="2296"/>
              </a:lnSpc>
              <a:buNone/>
            </a:pPr>
            <a:r>
              <a:rPr lang="en-US" sz="2000" b="1" dirty="0">
                <a:solidFill>
                  <a:srgbClr val="AD1F96"/>
                </a:solidFill>
                <a:latin typeface="Nunito" pitchFamily="34" charset="0"/>
                <a:ea typeface="Nunito" pitchFamily="34" charset="-122"/>
                <a:cs typeface="Nunito" pitchFamily="34" charset="-120"/>
              </a:rPr>
              <a:t>Demand Forecasting:</a:t>
            </a:r>
            <a:endParaRPr lang="en-US" sz="2000" dirty="0"/>
          </a:p>
        </p:txBody>
      </p:sp>
      <p:sp>
        <p:nvSpPr>
          <p:cNvPr id="19" name="Text 16">
            <a:extLst>
              <a:ext uri="{FF2B5EF4-FFF2-40B4-BE49-F238E27FC236}">
                <a16:creationId xmlns:a16="http://schemas.microsoft.com/office/drawing/2014/main" id="{C2820C14-7001-68C5-4195-6815B73B904F}"/>
              </a:ext>
            </a:extLst>
          </p:cNvPr>
          <p:cNvSpPr/>
          <p:nvPr/>
        </p:nvSpPr>
        <p:spPr>
          <a:xfrm>
            <a:off x="5326166" y="2354147"/>
            <a:ext cx="3110746" cy="547187"/>
          </a:xfrm>
          <a:prstGeom prst="rect">
            <a:avLst/>
          </a:prstGeom>
          <a:noFill/>
          <a:ln/>
        </p:spPr>
        <p:txBody>
          <a:bodyPr wrap="squar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Utilize historical data and meal attendance records.</a:t>
            </a:r>
            <a:endParaRPr lang="en-US" sz="1500" dirty="0">
              <a:latin typeface="Nunito" pitchFamily="2" charset="0"/>
            </a:endParaRPr>
          </a:p>
        </p:txBody>
      </p:sp>
      <p:sp>
        <p:nvSpPr>
          <p:cNvPr id="20" name="Text 17">
            <a:extLst>
              <a:ext uri="{FF2B5EF4-FFF2-40B4-BE49-F238E27FC236}">
                <a16:creationId xmlns:a16="http://schemas.microsoft.com/office/drawing/2014/main" id="{8A8EAC90-20EF-2AC5-3740-9D32A168CD89}"/>
              </a:ext>
            </a:extLst>
          </p:cNvPr>
          <p:cNvSpPr/>
          <p:nvPr/>
        </p:nvSpPr>
        <p:spPr>
          <a:xfrm>
            <a:off x="5326166" y="2901304"/>
            <a:ext cx="3110746" cy="820782"/>
          </a:xfrm>
          <a:prstGeom prst="rect">
            <a:avLst/>
          </a:prstGeom>
          <a:noFill/>
          <a:ln/>
        </p:spPr>
        <p:txBody>
          <a:bodyPr wrap="squar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Consider variables such as day of the week and special events for accurate predictions.</a:t>
            </a:r>
            <a:endParaRPr lang="en-US" sz="1500" dirty="0">
              <a:latin typeface="Nunito" pitchFamily="2" charset="0"/>
            </a:endParaRPr>
          </a:p>
        </p:txBody>
      </p:sp>
      <p:sp>
        <p:nvSpPr>
          <p:cNvPr id="21" name="Shape 18">
            <a:extLst>
              <a:ext uri="{FF2B5EF4-FFF2-40B4-BE49-F238E27FC236}">
                <a16:creationId xmlns:a16="http://schemas.microsoft.com/office/drawing/2014/main" id="{011F82DC-0D43-F549-EDB6-79B7D3C2D474}"/>
              </a:ext>
            </a:extLst>
          </p:cNvPr>
          <p:cNvSpPr/>
          <p:nvPr/>
        </p:nvSpPr>
        <p:spPr>
          <a:xfrm rot="5400000">
            <a:off x="10444993" y="3892080"/>
            <a:ext cx="544354" cy="19407"/>
          </a:xfrm>
          <a:prstGeom prst="rect">
            <a:avLst/>
          </a:prstGeom>
          <a:solidFill>
            <a:srgbClr val="2D4DF2"/>
          </a:solidFill>
          <a:ln/>
        </p:spPr>
      </p:sp>
      <p:sp>
        <p:nvSpPr>
          <p:cNvPr id="22" name="Shape 19">
            <a:extLst>
              <a:ext uri="{FF2B5EF4-FFF2-40B4-BE49-F238E27FC236}">
                <a16:creationId xmlns:a16="http://schemas.microsoft.com/office/drawing/2014/main" id="{EFEBC569-EF9E-0288-E7C6-DA9BCB8150AE}"/>
              </a:ext>
            </a:extLst>
          </p:cNvPr>
          <p:cNvSpPr/>
          <p:nvPr/>
        </p:nvSpPr>
        <p:spPr>
          <a:xfrm>
            <a:off x="10589909" y="4136967"/>
            <a:ext cx="272177" cy="272177"/>
          </a:xfrm>
          <a:prstGeom prst="roundRect">
            <a:avLst>
              <a:gd name="adj" fmla="val 102864"/>
            </a:avLst>
          </a:prstGeom>
          <a:solidFill>
            <a:srgbClr val="F3F3FF"/>
          </a:solidFill>
          <a:ln w="15240">
            <a:solidFill>
              <a:srgbClr val="2D4DF2"/>
            </a:solidFill>
            <a:prstDash val="solid"/>
          </a:ln>
        </p:spPr>
      </p:sp>
      <p:sp>
        <p:nvSpPr>
          <p:cNvPr id="23" name="Text 20">
            <a:extLst>
              <a:ext uri="{FF2B5EF4-FFF2-40B4-BE49-F238E27FC236}">
                <a16:creationId xmlns:a16="http://schemas.microsoft.com/office/drawing/2014/main" id="{64866816-7496-5666-13F3-38C8C7863B45}"/>
              </a:ext>
            </a:extLst>
          </p:cNvPr>
          <p:cNvSpPr/>
          <p:nvPr/>
        </p:nvSpPr>
        <p:spPr>
          <a:xfrm>
            <a:off x="7577043" y="5044562"/>
            <a:ext cx="1827037" cy="243007"/>
          </a:xfrm>
          <a:prstGeom prst="rect">
            <a:avLst/>
          </a:prstGeom>
          <a:noFill/>
          <a:ln/>
        </p:spPr>
        <p:txBody>
          <a:bodyPr wrap="none" rtlCol="0" anchor="t"/>
          <a:lstStyle/>
          <a:p>
            <a:pPr marL="0" indent="0" algn="l">
              <a:lnSpc>
                <a:spcPts val="1914"/>
              </a:lnSpc>
              <a:buNone/>
            </a:pPr>
            <a:r>
              <a:rPr lang="en-US" sz="2000" b="1" dirty="0">
                <a:solidFill>
                  <a:srgbClr val="2D4DF2"/>
                </a:solidFill>
                <a:latin typeface="Nunito" pitchFamily="34" charset="0"/>
                <a:ea typeface="Nunito" pitchFamily="34" charset="-122"/>
                <a:cs typeface="Nunito" pitchFamily="34" charset="-120"/>
              </a:rPr>
              <a:t>Additional Innovations</a:t>
            </a:r>
            <a:endParaRPr lang="en-US" sz="2000" dirty="0"/>
          </a:p>
        </p:txBody>
      </p:sp>
      <p:sp>
        <p:nvSpPr>
          <p:cNvPr id="24" name="Text 21">
            <a:extLst>
              <a:ext uri="{FF2B5EF4-FFF2-40B4-BE49-F238E27FC236}">
                <a16:creationId xmlns:a16="http://schemas.microsoft.com/office/drawing/2014/main" id="{E54BAFB9-7F18-EB7E-9C14-AC5F44064DB4}"/>
              </a:ext>
            </a:extLst>
          </p:cNvPr>
          <p:cNvSpPr/>
          <p:nvPr/>
        </p:nvSpPr>
        <p:spPr>
          <a:xfrm>
            <a:off x="7555966" y="5331597"/>
            <a:ext cx="3616909" cy="248722"/>
          </a:xfrm>
          <a:prstGeom prst="rect">
            <a:avLst/>
          </a:prstGeom>
          <a:noFill/>
          <a:ln/>
        </p:spPr>
        <p:txBody>
          <a:bodyPr wrap="none" rtlCol="0" anchor="t"/>
          <a:lstStyle/>
          <a:p>
            <a:pPr marL="342900" indent="-342900" algn="l">
              <a:lnSpc>
                <a:spcPts val="1960"/>
              </a:lnSpc>
              <a:buSzPct val="100000"/>
              <a:buChar char="•"/>
            </a:pPr>
            <a:r>
              <a:rPr lang="en-US" sz="1500" b="1" dirty="0">
                <a:solidFill>
                  <a:srgbClr val="00002E"/>
                </a:solidFill>
                <a:latin typeface="Nunito" pitchFamily="2" charset="0"/>
                <a:ea typeface="PT Sans" pitchFamily="34" charset="-122"/>
                <a:cs typeface="PT Sans" pitchFamily="34" charset="-120"/>
              </a:rPr>
              <a:t>Mobile App Integration:</a:t>
            </a:r>
            <a:endParaRPr lang="en-US" sz="1500" dirty="0">
              <a:latin typeface="Nunito" pitchFamily="2" charset="0"/>
            </a:endParaRPr>
          </a:p>
        </p:txBody>
      </p:sp>
      <p:sp>
        <p:nvSpPr>
          <p:cNvPr id="25" name="Text 22">
            <a:extLst>
              <a:ext uri="{FF2B5EF4-FFF2-40B4-BE49-F238E27FC236}">
                <a16:creationId xmlns:a16="http://schemas.microsoft.com/office/drawing/2014/main" id="{86542213-9BFD-65CF-C322-094CFDFC96FF}"/>
              </a:ext>
            </a:extLst>
          </p:cNvPr>
          <p:cNvSpPr/>
          <p:nvPr/>
        </p:nvSpPr>
        <p:spPr>
          <a:xfrm>
            <a:off x="7209612" y="5646712"/>
            <a:ext cx="3690813" cy="994886"/>
          </a:xfrm>
          <a:prstGeom prst="rect">
            <a:avLst/>
          </a:prstGeom>
          <a:noFill/>
          <a:ln/>
        </p:spPr>
        <p:txBody>
          <a:bodyPr wrap="square" rtlCol="0" anchor="t"/>
          <a:lstStyle/>
          <a:p>
            <a:pPr marL="685800" lvl="1"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Launch a user-friendly app for real-time updates, meal planning, and attendance tracking.</a:t>
            </a:r>
            <a:endParaRPr lang="en-US" sz="1500" dirty="0">
              <a:latin typeface="Nunito" pitchFamily="2" charset="0"/>
            </a:endParaRPr>
          </a:p>
        </p:txBody>
      </p:sp>
      <p:sp>
        <p:nvSpPr>
          <p:cNvPr id="26" name="Text 23">
            <a:extLst>
              <a:ext uri="{FF2B5EF4-FFF2-40B4-BE49-F238E27FC236}">
                <a16:creationId xmlns:a16="http://schemas.microsoft.com/office/drawing/2014/main" id="{FD3CF052-9BE3-DF80-6907-C8690638E286}"/>
              </a:ext>
            </a:extLst>
          </p:cNvPr>
          <p:cNvSpPr/>
          <p:nvPr/>
        </p:nvSpPr>
        <p:spPr>
          <a:xfrm>
            <a:off x="7209613" y="6643761"/>
            <a:ext cx="3771376" cy="746165"/>
          </a:xfrm>
          <a:prstGeom prst="rect">
            <a:avLst/>
          </a:prstGeom>
          <a:noFill/>
          <a:ln/>
        </p:spPr>
        <p:txBody>
          <a:bodyPr wrap="square" rtlCol="0" anchor="t"/>
          <a:lstStyle/>
          <a:p>
            <a:pPr marL="685800" lvl="1"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Enable students to pre-select their meals, providing valuable data for demand forecasting.</a:t>
            </a:r>
            <a:endParaRPr lang="en-US" sz="1500" dirty="0">
              <a:latin typeface="Nunito" pitchFamily="2" charset="0"/>
            </a:endParaRPr>
          </a:p>
        </p:txBody>
      </p:sp>
      <p:sp>
        <p:nvSpPr>
          <p:cNvPr id="27" name="Text 24">
            <a:extLst>
              <a:ext uri="{FF2B5EF4-FFF2-40B4-BE49-F238E27FC236}">
                <a16:creationId xmlns:a16="http://schemas.microsoft.com/office/drawing/2014/main" id="{CE50CF63-04B3-2C01-488B-7A4CEBAAA023}"/>
              </a:ext>
            </a:extLst>
          </p:cNvPr>
          <p:cNvSpPr/>
          <p:nvPr/>
        </p:nvSpPr>
        <p:spPr>
          <a:xfrm>
            <a:off x="10771639" y="5331597"/>
            <a:ext cx="2403968" cy="248722"/>
          </a:xfrm>
          <a:prstGeom prst="rect">
            <a:avLst/>
          </a:prstGeom>
          <a:noFill/>
          <a:ln/>
        </p:spPr>
        <p:txBody>
          <a:bodyPr wrap="none" rtlCol="0" anchor="t"/>
          <a:lstStyle/>
          <a:p>
            <a:pPr marL="342900" indent="-342900" algn="l">
              <a:lnSpc>
                <a:spcPts val="1960"/>
              </a:lnSpc>
              <a:buSzPct val="100000"/>
              <a:buChar char="•"/>
            </a:pPr>
            <a:r>
              <a:rPr lang="en-US" sz="1500" b="1" dirty="0">
                <a:solidFill>
                  <a:srgbClr val="00002E"/>
                </a:solidFill>
                <a:latin typeface="Nunito" pitchFamily="2" charset="0"/>
                <a:ea typeface="PT Sans" pitchFamily="34" charset="-122"/>
                <a:cs typeface="PT Sans" pitchFamily="34" charset="-120"/>
              </a:rPr>
              <a:t>Reuse Strategy:</a:t>
            </a:r>
            <a:endParaRPr lang="en-US" sz="1500" dirty="0">
              <a:latin typeface="Nunito" pitchFamily="2" charset="0"/>
            </a:endParaRPr>
          </a:p>
        </p:txBody>
      </p:sp>
      <p:sp>
        <p:nvSpPr>
          <p:cNvPr id="28" name="Text 25">
            <a:extLst>
              <a:ext uri="{FF2B5EF4-FFF2-40B4-BE49-F238E27FC236}">
                <a16:creationId xmlns:a16="http://schemas.microsoft.com/office/drawing/2014/main" id="{69F99A22-28F4-7920-EE08-5A738E8003A3}"/>
              </a:ext>
            </a:extLst>
          </p:cNvPr>
          <p:cNvSpPr/>
          <p:nvPr/>
        </p:nvSpPr>
        <p:spPr>
          <a:xfrm>
            <a:off x="10425284" y="5646712"/>
            <a:ext cx="3681468" cy="994886"/>
          </a:xfrm>
          <a:prstGeom prst="rect">
            <a:avLst/>
          </a:prstGeom>
          <a:noFill/>
          <a:ln/>
        </p:spPr>
        <p:txBody>
          <a:bodyPr wrap="square" rtlCol="0" anchor="t"/>
          <a:lstStyle/>
          <a:p>
            <a:pPr marL="685800" lvl="1"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Integrate a sustainable approach by reusing lunch rice at live counter at a discounted rate (60%).</a:t>
            </a:r>
            <a:endParaRPr lang="en-US" sz="1500" dirty="0">
              <a:latin typeface="Nunito" pitchFamily="2" charset="0"/>
            </a:endParaRPr>
          </a:p>
        </p:txBody>
      </p:sp>
      <p:sp>
        <p:nvSpPr>
          <p:cNvPr id="29" name="Shape 26">
            <a:extLst>
              <a:ext uri="{FF2B5EF4-FFF2-40B4-BE49-F238E27FC236}">
                <a16:creationId xmlns:a16="http://schemas.microsoft.com/office/drawing/2014/main" id="{5BFDD61A-D773-5D75-293E-E9028AFF898F}"/>
              </a:ext>
            </a:extLst>
          </p:cNvPr>
          <p:cNvSpPr/>
          <p:nvPr/>
        </p:nvSpPr>
        <p:spPr>
          <a:xfrm rot="5400000">
            <a:off x="7732725" y="4688650"/>
            <a:ext cx="544354" cy="19407"/>
          </a:xfrm>
          <a:prstGeom prst="rect">
            <a:avLst/>
          </a:prstGeom>
          <a:solidFill>
            <a:srgbClr val="015F98"/>
          </a:solidFill>
          <a:ln/>
        </p:spPr>
      </p:sp>
      <p:sp>
        <p:nvSpPr>
          <p:cNvPr id="30" name="Shape 27">
            <a:extLst>
              <a:ext uri="{FF2B5EF4-FFF2-40B4-BE49-F238E27FC236}">
                <a16:creationId xmlns:a16="http://schemas.microsoft.com/office/drawing/2014/main" id="{20C524CC-2BDE-03F5-186B-33CE3EDD4D5A}"/>
              </a:ext>
            </a:extLst>
          </p:cNvPr>
          <p:cNvSpPr/>
          <p:nvPr/>
        </p:nvSpPr>
        <p:spPr>
          <a:xfrm>
            <a:off x="7874435" y="4182746"/>
            <a:ext cx="272177" cy="272177"/>
          </a:xfrm>
          <a:prstGeom prst="roundRect">
            <a:avLst>
              <a:gd name="adj" fmla="val 102864"/>
            </a:avLst>
          </a:prstGeom>
          <a:solidFill>
            <a:srgbClr val="F3F3FF"/>
          </a:solidFill>
          <a:ln w="15240">
            <a:solidFill>
              <a:srgbClr val="015F98"/>
            </a:solidFill>
            <a:prstDash val="solid"/>
          </a:ln>
        </p:spPr>
      </p:sp>
      <p:sp>
        <p:nvSpPr>
          <p:cNvPr id="31" name="Text 28">
            <a:extLst>
              <a:ext uri="{FF2B5EF4-FFF2-40B4-BE49-F238E27FC236}">
                <a16:creationId xmlns:a16="http://schemas.microsoft.com/office/drawing/2014/main" id="{980D479F-C451-2948-C123-5840E0B40845}"/>
              </a:ext>
            </a:extLst>
          </p:cNvPr>
          <p:cNvSpPr/>
          <p:nvPr/>
        </p:nvSpPr>
        <p:spPr>
          <a:xfrm>
            <a:off x="10990148" y="2068627"/>
            <a:ext cx="2060734" cy="291703"/>
          </a:xfrm>
          <a:prstGeom prst="rect">
            <a:avLst/>
          </a:prstGeom>
          <a:noFill/>
          <a:ln/>
        </p:spPr>
        <p:txBody>
          <a:bodyPr wrap="none" rtlCol="0" anchor="t"/>
          <a:lstStyle/>
          <a:p>
            <a:pPr marL="0" indent="0" algn="r">
              <a:lnSpc>
                <a:spcPts val="2296"/>
              </a:lnSpc>
              <a:buNone/>
            </a:pPr>
            <a:r>
              <a:rPr lang="en-US" sz="2000" b="1" dirty="0">
                <a:solidFill>
                  <a:srgbClr val="015F98"/>
                </a:solidFill>
                <a:latin typeface="Nunito" pitchFamily="34" charset="0"/>
                <a:ea typeface="Nunito" pitchFamily="34" charset="-122"/>
                <a:cs typeface="Nunito" pitchFamily="34" charset="-120"/>
              </a:rPr>
              <a:t>Flexible Production</a:t>
            </a:r>
            <a:endParaRPr lang="en-US" sz="2000" dirty="0"/>
          </a:p>
        </p:txBody>
      </p:sp>
      <p:sp>
        <p:nvSpPr>
          <p:cNvPr id="32" name="Text 29">
            <a:extLst>
              <a:ext uri="{FF2B5EF4-FFF2-40B4-BE49-F238E27FC236}">
                <a16:creationId xmlns:a16="http://schemas.microsoft.com/office/drawing/2014/main" id="{EE070C69-4576-E5BB-1157-8872B4600D19}"/>
              </a:ext>
            </a:extLst>
          </p:cNvPr>
          <p:cNvSpPr/>
          <p:nvPr/>
        </p:nvSpPr>
        <p:spPr>
          <a:xfrm>
            <a:off x="10586702" y="2452037"/>
            <a:ext cx="2955678" cy="497443"/>
          </a:xfrm>
          <a:prstGeom prst="rect">
            <a:avLst/>
          </a:prstGeom>
          <a:noFill/>
          <a:ln/>
        </p:spPr>
        <p:txBody>
          <a:bodyPr wrap="squar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Adjust rice preparation based on real-time demand.</a:t>
            </a:r>
            <a:endParaRPr lang="en-US" sz="1500" dirty="0">
              <a:latin typeface="Nunito" pitchFamily="2" charset="0"/>
            </a:endParaRPr>
          </a:p>
        </p:txBody>
      </p:sp>
      <p:sp>
        <p:nvSpPr>
          <p:cNvPr id="33" name="Text 30">
            <a:extLst>
              <a:ext uri="{FF2B5EF4-FFF2-40B4-BE49-F238E27FC236}">
                <a16:creationId xmlns:a16="http://schemas.microsoft.com/office/drawing/2014/main" id="{0DBCEF0D-6581-58F9-2318-B6431CD17816}"/>
              </a:ext>
            </a:extLst>
          </p:cNvPr>
          <p:cNvSpPr/>
          <p:nvPr/>
        </p:nvSpPr>
        <p:spPr>
          <a:xfrm>
            <a:off x="10586702" y="3012446"/>
            <a:ext cx="3092482" cy="497443"/>
          </a:xfrm>
          <a:prstGeom prst="rect">
            <a:avLst/>
          </a:prstGeom>
          <a:noFill/>
          <a:ln/>
        </p:spPr>
        <p:txBody>
          <a:bodyPr wrap="squar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Cook smaller, manageable quantities during meal service.</a:t>
            </a:r>
            <a:endParaRPr lang="en-US" sz="1500" dirty="0">
              <a:latin typeface="Nunito" pitchFamily="2" charset="0"/>
            </a:endParaRPr>
          </a:p>
        </p:txBody>
      </p:sp>
      <p:pic>
        <p:nvPicPr>
          <p:cNvPr id="34" name="Picture 33">
            <a:extLst>
              <a:ext uri="{FF2B5EF4-FFF2-40B4-BE49-F238E27FC236}">
                <a16:creationId xmlns:a16="http://schemas.microsoft.com/office/drawing/2014/main" id="{660730D2-D02A-1FF6-5C3A-AA657CF9C9C2}"/>
              </a:ext>
            </a:extLst>
          </p:cNvPr>
          <p:cNvPicPr>
            <a:picLocks noChangeAspect="1"/>
          </p:cNvPicPr>
          <p:nvPr/>
        </p:nvPicPr>
        <p:blipFill>
          <a:blip r:embed="rId4"/>
          <a:stretch>
            <a:fillRect/>
          </a:stretch>
        </p:blipFill>
        <p:spPr>
          <a:xfrm>
            <a:off x="5576395" y="941987"/>
            <a:ext cx="423317" cy="493869"/>
          </a:xfrm>
          <a:prstGeom prst="rect">
            <a:avLst/>
          </a:prstGeom>
        </p:spPr>
      </p:pic>
    </p:spTree>
    <p:extLst>
      <p:ext uri="{BB962C8B-B14F-4D97-AF65-F5344CB8AC3E}">
        <p14:creationId xmlns:p14="http://schemas.microsoft.com/office/powerpoint/2010/main" val="176110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9461C-5300-004D-8D5C-5850542C9B5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F3A1C8D-1768-BB5C-A4E8-E5B5A809DDCD}"/>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099D417-FC03-16A0-0E2B-0AF9D069044E}"/>
              </a:ext>
            </a:extLst>
          </p:cNvPr>
          <p:cNvSpPr/>
          <p:nvPr/>
        </p:nvSpPr>
        <p:spPr>
          <a:xfrm>
            <a:off x="-9764" y="18326"/>
            <a:ext cx="14630400" cy="8189539"/>
          </a:xfrm>
          <a:prstGeom prst="rect">
            <a:avLst/>
          </a:prstGeom>
          <a:solidFill>
            <a:srgbClr val="F3F3FF">
              <a:alpha val="75000"/>
            </a:srgbClr>
          </a:solidFill>
          <a:ln/>
        </p:spPr>
        <p:txBody>
          <a:bodyPr/>
          <a:lstStyle/>
          <a:p>
            <a:endParaRPr lang="en-IN" dirty="0"/>
          </a:p>
        </p:txBody>
      </p:sp>
      <p:sp>
        <p:nvSpPr>
          <p:cNvPr id="35" name="Shape 2">
            <a:extLst>
              <a:ext uri="{FF2B5EF4-FFF2-40B4-BE49-F238E27FC236}">
                <a16:creationId xmlns:a16="http://schemas.microsoft.com/office/drawing/2014/main" id="{B1E6C30D-B233-CFC9-3A65-D1FBE761FA54}"/>
              </a:ext>
            </a:extLst>
          </p:cNvPr>
          <p:cNvSpPr/>
          <p:nvPr/>
        </p:nvSpPr>
        <p:spPr>
          <a:xfrm>
            <a:off x="1477220" y="2959542"/>
            <a:ext cx="5623607" cy="4529278"/>
          </a:xfrm>
          <a:prstGeom prst="roundRect">
            <a:avLst>
              <a:gd name="adj" fmla="val 11589"/>
            </a:avLst>
          </a:prstGeom>
          <a:solidFill>
            <a:srgbClr val="F3F3FF"/>
          </a:solidFill>
          <a:ln w="22860">
            <a:solidFill>
              <a:srgbClr val="2D4DF2"/>
            </a:solidFill>
            <a:prstDash val="solid"/>
          </a:ln>
        </p:spPr>
      </p:sp>
      <p:sp>
        <p:nvSpPr>
          <p:cNvPr id="36" name="Shape 2">
            <a:extLst>
              <a:ext uri="{FF2B5EF4-FFF2-40B4-BE49-F238E27FC236}">
                <a16:creationId xmlns:a16="http://schemas.microsoft.com/office/drawing/2014/main" id="{E7BA6987-EF34-7822-9B6A-4CA48F83A767}"/>
              </a:ext>
            </a:extLst>
          </p:cNvPr>
          <p:cNvSpPr/>
          <p:nvPr/>
        </p:nvSpPr>
        <p:spPr>
          <a:xfrm>
            <a:off x="7439561" y="2959542"/>
            <a:ext cx="5586295" cy="4529278"/>
          </a:xfrm>
          <a:prstGeom prst="roundRect">
            <a:avLst>
              <a:gd name="adj" fmla="val 10624"/>
            </a:avLst>
          </a:prstGeom>
          <a:solidFill>
            <a:srgbClr val="F3F3FF"/>
          </a:solidFill>
          <a:ln w="22860">
            <a:solidFill>
              <a:srgbClr val="B1289C"/>
            </a:solidFill>
            <a:prstDash val="solid"/>
          </a:ln>
        </p:spPr>
      </p:sp>
      <p:sp>
        <p:nvSpPr>
          <p:cNvPr id="37" name="Text 1"/>
          <p:cNvSpPr/>
          <p:nvPr/>
        </p:nvSpPr>
        <p:spPr>
          <a:xfrm>
            <a:off x="1984880" y="890027"/>
            <a:ext cx="11446571" cy="567552"/>
          </a:xfrm>
          <a:prstGeom prst="rect">
            <a:avLst/>
          </a:prstGeom>
          <a:noFill/>
          <a:ln/>
        </p:spPr>
        <p:txBody>
          <a:bodyPr wrap="square" rtlCol="0" anchor="t"/>
          <a:lstStyle/>
          <a:p>
            <a:pPr marL="0" indent="0">
              <a:lnSpc>
                <a:spcPts val="3827"/>
              </a:lnSpc>
              <a:buNone/>
            </a:pPr>
            <a:r>
              <a:rPr lang="en-US" sz="4400" b="1" dirty="0">
                <a:solidFill>
                  <a:srgbClr val="00002E"/>
                </a:solidFill>
                <a:latin typeface="Nunito" pitchFamily="2" charset="0"/>
                <a:ea typeface="Nunito" pitchFamily="34" charset="-122"/>
                <a:cs typeface="Nunito" pitchFamily="34" charset="-120"/>
              </a:rPr>
              <a:t>Model Selection for Inventory Optimization</a:t>
            </a:r>
            <a:endParaRPr lang="en-US" sz="4400" dirty="0">
              <a:latin typeface="Nunito" pitchFamily="2" charset="0"/>
            </a:endParaRPr>
          </a:p>
        </p:txBody>
      </p:sp>
      <p:sp>
        <p:nvSpPr>
          <p:cNvPr id="38" name="Text 2"/>
          <p:cNvSpPr/>
          <p:nvPr/>
        </p:nvSpPr>
        <p:spPr>
          <a:xfrm>
            <a:off x="2070616" y="1729133"/>
            <a:ext cx="6953488" cy="248722"/>
          </a:xfrm>
          <a:prstGeom prst="rect">
            <a:avLst/>
          </a:prstGeom>
          <a:noFill/>
          <a:ln/>
        </p:spPr>
        <p:txBody>
          <a:bodyPr wrap="none" rtlCol="0" anchor="t"/>
          <a:lstStyle/>
          <a:p>
            <a:pPr marL="0" indent="0">
              <a:lnSpc>
                <a:spcPts val="1960"/>
              </a:lnSpc>
              <a:buNone/>
            </a:pPr>
            <a:endParaRPr lang="en-US" sz="1225" dirty="0">
              <a:latin typeface="Nunito" pitchFamily="2" charset="0"/>
            </a:endParaRPr>
          </a:p>
        </p:txBody>
      </p:sp>
      <p:sp>
        <p:nvSpPr>
          <p:cNvPr id="39" name="Text 3"/>
          <p:cNvSpPr/>
          <p:nvPr/>
        </p:nvSpPr>
        <p:spPr>
          <a:xfrm>
            <a:off x="2070616" y="2039877"/>
            <a:ext cx="10507464" cy="497443"/>
          </a:xfrm>
          <a:prstGeom prst="rect">
            <a:avLst/>
          </a:prstGeom>
          <a:noFill/>
          <a:ln/>
        </p:spPr>
        <p:txBody>
          <a:bodyPr wrap="square" rtlCol="0" anchor="t"/>
          <a:lstStyle/>
          <a:p>
            <a:pPr marL="0" indent="0">
              <a:lnSpc>
                <a:spcPts val="1960"/>
              </a:lnSpc>
              <a:buNone/>
            </a:pPr>
            <a:r>
              <a:rPr lang="en-US" sz="1500" dirty="0">
                <a:solidFill>
                  <a:srgbClr val="00002E"/>
                </a:solidFill>
                <a:latin typeface="Nunito" pitchFamily="2" charset="0"/>
                <a:ea typeface="PT Sans" pitchFamily="34" charset="-122"/>
                <a:cs typeface="PT Sans" pitchFamily="34" charset="-120"/>
              </a:rPr>
              <a:t>JIT is chosen for its focus on real-time production, aligning perfectly with the dynamic challenges of rice wastage in the hostel mess.</a:t>
            </a:r>
            <a:endParaRPr lang="en-US" sz="1500" dirty="0">
              <a:latin typeface="Nunito" pitchFamily="2" charset="0"/>
            </a:endParaRPr>
          </a:p>
        </p:txBody>
      </p:sp>
      <p:sp>
        <p:nvSpPr>
          <p:cNvPr id="40" name="Text 4"/>
          <p:cNvSpPr/>
          <p:nvPr/>
        </p:nvSpPr>
        <p:spPr>
          <a:xfrm>
            <a:off x="1604544" y="3221739"/>
            <a:ext cx="3150402" cy="388858"/>
          </a:xfrm>
          <a:prstGeom prst="rect">
            <a:avLst/>
          </a:prstGeom>
          <a:noFill/>
          <a:ln/>
        </p:spPr>
        <p:txBody>
          <a:bodyPr wrap="none" rtlCol="0" anchor="t"/>
          <a:lstStyle/>
          <a:p>
            <a:pPr marL="0" indent="0">
              <a:lnSpc>
                <a:spcPts val="3062"/>
              </a:lnSpc>
              <a:buNone/>
            </a:pPr>
            <a:endParaRPr lang="en-US" sz="2000" dirty="0">
              <a:latin typeface="Nunito" pitchFamily="2" charset="0"/>
            </a:endParaRPr>
          </a:p>
        </p:txBody>
      </p:sp>
      <p:sp>
        <p:nvSpPr>
          <p:cNvPr id="41" name="Text 5"/>
          <p:cNvSpPr/>
          <p:nvPr/>
        </p:nvSpPr>
        <p:spPr>
          <a:xfrm>
            <a:off x="1853266" y="3843841"/>
            <a:ext cx="4744306" cy="497443"/>
          </a:xfrm>
          <a:prstGeom prst="rect">
            <a:avLst/>
          </a:prstGeom>
          <a:noFill/>
          <a:ln/>
        </p:spPr>
        <p:txBody>
          <a:bodyPr wrap="square" rtlCol="0" anchor="t"/>
          <a:lstStyle/>
          <a:p>
            <a:pPr marL="342900" indent="-342900" algn="l">
              <a:lnSpc>
                <a:spcPts val="1960"/>
              </a:lnSpc>
              <a:buSzPct val="100000"/>
              <a:buChar char="•"/>
            </a:pPr>
            <a:r>
              <a:rPr lang="en-US" sz="1500" b="1" dirty="0">
                <a:solidFill>
                  <a:srgbClr val="00002E"/>
                </a:solidFill>
                <a:latin typeface="Nunito" pitchFamily="2" charset="0"/>
                <a:ea typeface="PT Sans" pitchFamily="34" charset="-122"/>
                <a:cs typeface="PT Sans" pitchFamily="34" charset="-120"/>
              </a:rPr>
              <a:t>Real-Time Attendance Tracking:</a:t>
            </a:r>
            <a:r>
              <a:rPr lang="en-US" sz="1500" dirty="0">
                <a:solidFill>
                  <a:srgbClr val="00002E"/>
                </a:solidFill>
                <a:latin typeface="Nunito" pitchFamily="2" charset="0"/>
                <a:ea typeface="PT Sans" pitchFamily="34" charset="-122"/>
                <a:cs typeface="PT Sans" pitchFamily="34" charset="-120"/>
              </a:rPr>
              <a:t> Utilizing attendance data to dynamically adjust production quantities.</a:t>
            </a:r>
            <a:endParaRPr lang="en-US" sz="1500" dirty="0">
              <a:latin typeface="Nunito" pitchFamily="2" charset="0"/>
            </a:endParaRPr>
          </a:p>
        </p:txBody>
      </p:sp>
      <p:sp>
        <p:nvSpPr>
          <p:cNvPr id="42" name="Text 6"/>
          <p:cNvSpPr/>
          <p:nvPr/>
        </p:nvSpPr>
        <p:spPr>
          <a:xfrm>
            <a:off x="1853266" y="4671263"/>
            <a:ext cx="4744306" cy="497443"/>
          </a:xfrm>
          <a:prstGeom prst="rect">
            <a:avLst/>
          </a:prstGeom>
          <a:noFill/>
          <a:ln/>
        </p:spPr>
        <p:txBody>
          <a:bodyPr wrap="square" rtlCol="0" anchor="t"/>
          <a:lstStyle/>
          <a:p>
            <a:pPr marL="342900" indent="-342900" algn="l">
              <a:lnSpc>
                <a:spcPts val="1960"/>
              </a:lnSpc>
              <a:buSzPct val="100000"/>
              <a:buChar char="•"/>
            </a:pPr>
            <a:r>
              <a:rPr lang="en-US" sz="1500" b="1" dirty="0">
                <a:solidFill>
                  <a:srgbClr val="00002E"/>
                </a:solidFill>
                <a:latin typeface="Nunito" pitchFamily="2" charset="0"/>
                <a:ea typeface="PT Sans" pitchFamily="34" charset="-122"/>
                <a:cs typeface="PT Sans" pitchFamily="34" charset="-120"/>
              </a:rPr>
              <a:t>Historical Consumption Analysis:</a:t>
            </a:r>
            <a:r>
              <a:rPr lang="en-US" sz="1500" dirty="0">
                <a:solidFill>
                  <a:srgbClr val="00002E"/>
                </a:solidFill>
                <a:latin typeface="Nunito" pitchFamily="2" charset="0"/>
                <a:ea typeface="PT Sans" pitchFamily="34" charset="-122"/>
                <a:cs typeface="PT Sans" pitchFamily="34" charset="-120"/>
              </a:rPr>
              <a:t> Examining past consumption patterns for informed decision-making.</a:t>
            </a:r>
            <a:endParaRPr lang="en-US" sz="1500" dirty="0">
              <a:latin typeface="Nunito" pitchFamily="2" charset="0"/>
            </a:endParaRPr>
          </a:p>
        </p:txBody>
      </p:sp>
      <p:sp>
        <p:nvSpPr>
          <p:cNvPr id="43" name="Text 7"/>
          <p:cNvSpPr/>
          <p:nvPr/>
        </p:nvSpPr>
        <p:spPr>
          <a:xfrm>
            <a:off x="1853266" y="5471448"/>
            <a:ext cx="4744306" cy="497443"/>
          </a:xfrm>
          <a:prstGeom prst="rect">
            <a:avLst/>
          </a:prstGeom>
          <a:noFill/>
          <a:ln/>
        </p:spPr>
        <p:txBody>
          <a:bodyPr wrap="square" rtlCol="0" anchor="t"/>
          <a:lstStyle/>
          <a:p>
            <a:pPr marL="342900" indent="-342900" algn="l">
              <a:lnSpc>
                <a:spcPts val="1960"/>
              </a:lnSpc>
              <a:buSzPct val="100000"/>
              <a:buChar char="•"/>
            </a:pPr>
            <a:r>
              <a:rPr lang="en-US" sz="1500" b="1" dirty="0">
                <a:solidFill>
                  <a:srgbClr val="00002E"/>
                </a:solidFill>
                <a:latin typeface="Nunito" pitchFamily="2" charset="0"/>
                <a:ea typeface="PT Sans" pitchFamily="34" charset="-122"/>
                <a:cs typeface="PT Sans" pitchFamily="34" charset="-120"/>
              </a:rPr>
              <a:t>Timely Production Schedule:</a:t>
            </a:r>
            <a:r>
              <a:rPr lang="en-US" sz="1500" dirty="0">
                <a:solidFill>
                  <a:srgbClr val="00002E"/>
                </a:solidFill>
                <a:latin typeface="Nunito" pitchFamily="2" charset="0"/>
                <a:ea typeface="PT Sans" pitchFamily="34" charset="-122"/>
                <a:cs typeface="PT Sans" pitchFamily="34" charset="-120"/>
              </a:rPr>
              <a:t> Implementing a production schedule aligned with meal times and confirmed attendance.</a:t>
            </a:r>
            <a:endParaRPr lang="en-US" sz="1500" dirty="0">
              <a:latin typeface="Nunito" pitchFamily="2" charset="0"/>
            </a:endParaRPr>
          </a:p>
        </p:txBody>
      </p:sp>
      <p:sp>
        <p:nvSpPr>
          <p:cNvPr id="44" name="Text 8"/>
          <p:cNvSpPr/>
          <p:nvPr/>
        </p:nvSpPr>
        <p:spPr>
          <a:xfrm>
            <a:off x="1853266" y="6271557"/>
            <a:ext cx="4744306" cy="497443"/>
          </a:xfrm>
          <a:prstGeom prst="rect">
            <a:avLst/>
          </a:prstGeom>
          <a:noFill/>
          <a:ln/>
        </p:spPr>
        <p:txBody>
          <a:bodyPr wrap="square" rtlCol="0" anchor="t"/>
          <a:lstStyle/>
          <a:p>
            <a:pPr marL="342900" indent="-342900" algn="l">
              <a:lnSpc>
                <a:spcPts val="1960"/>
              </a:lnSpc>
              <a:buSzPct val="100000"/>
              <a:buChar char="•"/>
            </a:pPr>
            <a:r>
              <a:rPr lang="en-US" sz="1500" b="1" dirty="0">
                <a:solidFill>
                  <a:srgbClr val="00002E"/>
                </a:solidFill>
                <a:latin typeface="Nunito" pitchFamily="2" charset="0"/>
                <a:ea typeface="PT Sans" pitchFamily="34" charset="-122"/>
                <a:cs typeface="PT Sans" pitchFamily="34" charset="-120"/>
              </a:rPr>
              <a:t>Supplier Collaboration:</a:t>
            </a:r>
            <a:r>
              <a:rPr lang="en-US" sz="1500" dirty="0">
                <a:solidFill>
                  <a:srgbClr val="00002E"/>
                </a:solidFill>
                <a:latin typeface="Nunito" pitchFamily="2" charset="0"/>
                <a:ea typeface="PT Sans" pitchFamily="34" charset="-122"/>
                <a:cs typeface="PT Sans" pitchFamily="34" charset="-120"/>
              </a:rPr>
              <a:t> Establishing effective collaboration with suppliers to ensure fresh ingredient delivery aligns with production needs.</a:t>
            </a:r>
            <a:endParaRPr lang="en-US" sz="1500" dirty="0">
              <a:latin typeface="Nunito" pitchFamily="2" charset="0"/>
            </a:endParaRPr>
          </a:p>
        </p:txBody>
      </p:sp>
      <p:sp>
        <p:nvSpPr>
          <p:cNvPr id="45" name="Text 9"/>
          <p:cNvSpPr/>
          <p:nvPr/>
        </p:nvSpPr>
        <p:spPr>
          <a:xfrm>
            <a:off x="7884890" y="3244060"/>
            <a:ext cx="6024920" cy="388858"/>
          </a:xfrm>
          <a:prstGeom prst="rect">
            <a:avLst/>
          </a:prstGeom>
          <a:noFill/>
          <a:ln/>
        </p:spPr>
        <p:txBody>
          <a:bodyPr wrap="none" rtlCol="0" anchor="t"/>
          <a:lstStyle/>
          <a:p>
            <a:pPr marL="0" indent="0">
              <a:lnSpc>
                <a:spcPts val="3062"/>
              </a:lnSpc>
              <a:buNone/>
            </a:pPr>
            <a:endParaRPr lang="en-US" sz="2000" dirty="0">
              <a:latin typeface="Nunito" pitchFamily="2" charset="0"/>
            </a:endParaRPr>
          </a:p>
        </p:txBody>
      </p:sp>
      <p:sp>
        <p:nvSpPr>
          <p:cNvPr id="46" name="Text 10"/>
          <p:cNvSpPr/>
          <p:nvPr/>
        </p:nvSpPr>
        <p:spPr>
          <a:xfrm>
            <a:off x="7815440" y="3863077"/>
            <a:ext cx="6953488" cy="248722"/>
          </a:xfrm>
          <a:prstGeom prst="rect">
            <a:avLst/>
          </a:prstGeom>
          <a:noFill/>
          <a:ln/>
        </p:spPr>
        <p:txBody>
          <a:bodyPr wrap="none" rtlCol="0" anchor="t"/>
          <a:lstStyle/>
          <a:p>
            <a:pPr marL="0" indent="0">
              <a:lnSpc>
                <a:spcPts val="1960"/>
              </a:lnSpc>
              <a:buNone/>
            </a:pPr>
            <a:r>
              <a:rPr lang="en-US" sz="1500" b="1" dirty="0">
                <a:solidFill>
                  <a:srgbClr val="00002E"/>
                </a:solidFill>
                <a:latin typeface="Nunito" pitchFamily="2" charset="0"/>
                <a:ea typeface="PT Sans" pitchFamily="34" charset="-122"/>
                <a:cs typeface="PT Sans" pitchFamily="34" charset="-120"/>
              </a:rPr>
              <a:t>Input Variables:</a:t>
            </a:r>
            <a:endParaRPr lang="en-US" sz="1500" dirty="0">
              <a:latin typeface="Nunito" pitchFamily="2" charset="0"/>
            </a:endParaRPr>
          </a:p>
        </p:txBody>
      </p:sp>
      <p:sp>
        <p:nvSpPr>
          <p:cNvPr id="47" name="Text 11"/>
          <p:cNvSpPr/>
          <p:nvPr/>
        </p:nvSpPr>
        <p:spPr>
          <a:xfrm>
            <a:off x="8064162" y="4286701"/>
            <a:ext cx="6704767" cy="248722"/>
          </a:xfrm>
          <a:prstGeom prst="rect">
            <a:avLst/>
          </a:prstGeom>
          <a:noFill/>
          <a:ln/>
        </p:spPr>
        <p:txBody>
          <a:bodyPr wrap="non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Real-Time Attendance Data</a:t>
            </a:r>
            <a:endParaRPr lang="en-US" sz="1500" dirty="0">
              <a:latin typeface="Nunito" pitchFamily="2" charset="0"/>
            </a:endParaRPr>
          </a:p>
        </p:txBody>
      </p:sp>
      <p:sp>
        <p:nvSpPr>
          <p:cNvPr id="48" name="Text 12"/>
          <p:cNvSpPr/>
          <p:nvPr/>
        </p:nvSpPr>
        <p:spPr>
          <a:xfrm>
            <a:off x="8064162" y="4597573"/>
            <a:ext cx="6704767" cy="248722"/>
          </a:xfrm>
          <a:prstGeom prst="rect">
            <a:avLst/>
          </a:prstGeom>
          <a:noFill/>
          <a:ln/>
        </p:spPr>
        <p:txBody>
          <a:bodyPr wrap="non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Historical Consumption Patterns</a:t>
            </a:r>
            <a:endParaRPr lang="en-US" sz="1500" dirty="0">
              <a:latin typeface="Nunito" pitchFamily="2" charset="0"/>
            </a:endParaRPr>
          </a:p>
        </p:txBody>
      </p:sp>
      <p:sp>
        <p:nvSpPr>
          <p:cNvPr id="49" name="Text 13"/>
          <p:cNvSpPr/>
          <p:nvPr/>
        </p:nvSpPr>
        <p:spPr>
          <a:xfrm>
            <a:off x="8064162" y="4908446"/>
            <a:ext cx="6704767" cy="248722"/>
          </a:xfrm>
          <a:prstGeom prst="rect">
            <a:avLst/>
          </a:prstGeom>
          <a:noFill/>
          <a:ln/>
        </p:spPr>
        <p:txBody>
          <a:bodyPr wrap="non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Meal Preferences</a:t>
            </a:r>
            <a:endParaRPr lang="en-US" sz="1500" dirty="0">
              <a:latin typeface="Nunito" pitchFamily="2" charset="0"/>
            </a:endParaRPr>
          </a:p>
        </p:txBody>
      </p:sp>
      <p:sp>
        <p:nvSpPr>
          <p:cNvPr id="50" name="Text 14"/>
          <p:cNvSpPr/>
          <p:nvPr/>
        </p:nvSpPr>
        <p:spPr>
          <a:xfrm>
            <a:off x="7815440" y="5332070"/>
            <a:ext cx="6953488" cy="248722"/>
          </a:xfrm>
          <a:prstGeom prst="rect">
            <a:avLst/>
          </a:prstGeom>
          <a:noFill/>
          <a:ln/>
        </p:spPr>
        <p:txBody>
          <a:bodyPr wrap="none" rtlCol="0" anchor="t"/>
          <a:lstStyle/>
          <a:p>
            <a:pPr marL="0" indent="0">
              <a:lnSpc>
                <a:spcPts val="1960"/>
              </a:lnSpc>
              <a:buNone/>
            </a:pPr>
            <a:r>
              <a:rPr lang="en-US" sz="1500" b="1" dirty="0">
                <a:solidFill>
                  <a:srgbClr val="00002E"/>
                </a:solidFill>
                <a:latin typeface="Nunito" pitchFamily="2" charset="0"/>
                <a:ea typeface="PT Sans" pitchFamily="34" charset="-122"/>
                <a:cs typeface="PT Sans" pitchFamily="34" charset="-120"/>
              </a:rPr>
              <a:t>Output Obtained:</a:t>
            </a:r>
            <a:endParaRPr lang="en-US" sz="1500" dirty="0">
              <a:latin typeface="Nunito" pitchFamily="2" charset="0"/>
            </a:endParaRPr>
          </a:p>
        </p:txBody>
      </p:sp>
      <p:sp>
        <p:nvSpPr>
          <p:cNvPr id="51" name="Text 15"/>
          <p:cNvSpPr/>
          <p:nvPr/>
        </p:nvSpPr>
        <p:spPr>
          <a:xfrm>
            <a:off x="8064162" y="5755694"/>
            <a:ext cx="6704767" cy="248722"/>
          </a:xfrm>
          <a:prstGeom prst="rect">
            <a:avLst/>
          </a:prstGeom>
          <a:noFill/>
          <a:ln/>
        </p:spPr>
        <p:txBody>
          <a:bodyPr wrap="non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Optimal Production Quantities</a:t>
            </a:r>
            <a:endParaRPr lang="en-US" sz="1500" dirty="0">
              <a:latin typeface="Nunito" pitchFamily="2" charset="0"/>
            </a:endParaRPr>
          </a:p>
        </p:txBody>
      </p:sp>
      <p:sp>
        <p:nvSpPr>
          <p:cNvPr id="52" name="Text 16"/>
          <p:cNvSpPr/>
          <p:nvPr/>
        </p:nvSpPr>
        <p:spPr>
          <a:xfrm>
            <a:off x="8064162" y="6066567"/>
            <a:ext cx="6704767" cy="248722"/>
          </a:xfrm>
          <a:prstGeom prst="rect">
            <a:avLst/>
          </a:prstGeom>
          <a:noFill/>
          <a:ln/>
        </p:spPr>
        <p:txBody>
          <a:bodyPr wrap="non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Timely Production Schedule</a:t>
            </a:r>
            <a:endParaRPr lang="en-US" sz="1500" dirty="0">
              <a:latin typeface="Nunito" pitchFamily="2" charset="0"/>
            </a:endParaRPr>
          </a:p>
        </p:txBody>
      </p:sp>
      <p:sp>
        <p:nvSpPr>
          <p:cNvPr id="53" name="Text 17"/>
          <p:cNvSpPr/>
          <p:nvPr/>
        </p:nvSpPr>
        <p:spPr>
          <a:xfrm>
            <a:off x="8064162" y="6377439"/>
            <a:ext cx="6704767" cy="248722"/>
          </a:xfrm>
          <a:prstGeom prst="rect">
            <a:avLst/>
          </a:prstGeom>
          <a:noFill/>
          <a:ln/>
        </p:spPr>
        <p:txBody>
          <a:bodyPr wrap="non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Reduced Inventory Levels</a:t>
            </a:r>
            <a:endParaRPr lang="en-US" sz="1500" dirty="0">
              <a:latin typeface="Nunito" pitchFamily="2" charset="0"/>
            </a:endParaRPr>
          </a:p>
        </p:txBody>
      </p:sp>
      <p:sp>
        <p:nvSpPr>
          <p:cNvPr id="54" name="Text 18"/>
          <p:cNvSpPr/>
          <p:nvPr/>
        </p:nvSpPr>
        <p:spPr>
          <a:xfrm>
            <a:off x="8064162" y="6688311"/>
            <a:ext cx="6704767" cy="248722"/>
          </a:xfrm>
          <a:prstGeom prst="rect">
            <a:avLst/>
          </a:prstGeom>
          <a:noFill/>
          <a:ln/>
        </p:spPr>
        <p:txBody>
          <a:bodyPr wrap="none" rtlCol="0" anchor="t"/>
          <a:lstStyle/>
          <a:p>
            <a:pPr marL="342900" indent="-342900" algn="l">
              <a:lnSpc>
                <a:spcPts val="1960"/>
              </a:lnSpc>
              <a:buSzPct val="100000"/>
              <a:buChar char="•"/>
            </a:pPr>
            <a:r>
              <a:rPr lang="en-US" sz="1500" dirty="0">
                <a:solidFill>
                  <a:srgbClr val="00002E"/>
                </a:solidFill>
                <a:latin typeface="Nunito" pitchFamily="2" charset="0"/>
                <a:ea typeface="PT Sans" pitchFamily="34" charset="-122"/>
                <a:cs typeface="PT Sans" pitchFamily="34" charset="-120"/>
              </a:rPr>
              <a:t>Cost Savings</a:t>
            </a:r>
            <a:endParaRPr lang="en-US" sz="1500" dirty="0">
              <a:latin typeface="Nunito" pitchFamily="2" charset="0"/>
            </a:endParaRPr>
          </a:p>
        </p:txBody>
      </p:sp>
      <p:sp>
        <p:nvSpPr>
          <p:cNvPr id="56" name="TextBox 55">
            <a:extLst>
              <a:ext uri="{FF2B5EF4-FFF2-40B4-BE49-F238E27FC236}">
                <a16:creationId xmlns:a16="http://schemas.microsoft.com/office/drawing/2014/main" id="{957E142C-547A-7A34-4204-6129B10AF32C}"/>
              </a:ext>
            </a:extLst>
          </p:cNvPr>
          <p:cNvSpPr txBox="1"/>
          <p:nvPr/>
        </p:nvSpPr>
        <p:spPr>
          <a:xfrm>
            <a:off x="1867997" y="3288616"/>
            <a:ext cx="3721879" cy="390235"/>
          </a:xfrm>
          <a:prstGeom prst="rect">
            <a:avLst/>
          </a:prstGeom>
          <a:noFill/>
        </p:spPr>
        <p:txBody>
          <a:bodyPr wrap="square">
            <a:spAutoFit/>
          </a:bodyPr>
          <a:lstStyle/>
          <a:p>
            <a:pPr marL="0" indent="0">
              <a:lnSpc>
                <a:spcPts val="2307"/>
              </a:lnSpc>
              <a:buNone/>
            </a:pPr>
            <a:r>
              <a:rPr lang="en-US" sz="2000" b="1" dirty="0">
                <a:solidFill>
                  <a:srgbClr val="2D4DF2"/>
                </a:solidFill>
                <a:latin typeface="Nunito" pitchFamily="2" charset="0"/>
                <a:ea typeface="Nunito" pitchFamily="34" charset="-122"/>
                <a:cs typeface="Nunito" pitchFamily="34" charset="-120"/>
              </a:rPr>
              <a:t>Implementation of JIT Model:</a:t>
            </a:r>
            <a:endParaRPr lang="en-US" sz="2000" dirty="0">
              <a:latin typeface="Nunito" pitchFamily="2" charset="0"/>
            </a:endParaRPr>
          </a:p>
        </p:txBody>
      </p:sp>
      <p:sp>
        <p:nvSpPr>
          <p:cNvPr id="57" name="TextBox 56">
            <a:extLst>
              <a:ext uri="{FF2B5EF4-FFF2-40B4-BE49-F238E27FC236}">
                <a16:creationId xmlns:a16="http://schemas.microsoft.com/office/drawing/2014/main" id="{58A75A3C-897B-93A1-03E9-99468CDC7B75}"/>
              </a:ext>
            </a:extLst>
          </p:cNvPr>
          <p:cNvSpPr txBox="1"/>
          <p:nvPr/>
        </p:nvSpPr>
        <p:spPr>
          <a:xfrm>
            <a:off x="7832966" y="3288616"/>
            <a:ext cx="5025886" cy="390235"/>
          </a:xfrm>
          <a:prstGeom prst="rect">
            <a:avLst/>
          </a:prstGeom>
          <a:noFill/>
        </p:spPr>
        <p:txBody>
          <a:bodyPr wrap="square">
            <a:spAutoFit/>
          </a:bodyPr>
          <a:lstStyle/>
          <a:p>
            <a:pPr marL="0" indent="0">
              <a:lnSpc>
                <a:spcPts val="2307"/>
              </a:lnSpc>
              <a:buNone/>
            </a:pPr>
            <a:r>
              <a:rPr lang="en-US" sz="2000" b="1" dirty="0">
                <a:solidFill>
                  <a:srgbClr val="AD1F96"/>
                </a:solidFill>
                <a:latin typeface="Nunito" pitchFamily="2" charset="0"/>
                <a:ea typeface="Nunito" pitchFamily="34" charset="-122"/>
                <a:cs typeface="Nunito" pitchFamily="34" charset="-120"/>
              </a:rPr>
              <a:t>Variables Input and Output Explanation:</a:t>
            </a:r>
            <a:endParaRPr lang="en-US" sz="2000" dirty="0">
              <a:latin typeface="Nunito" pitchFamily="2" charset="0"/>
            </a:endParaRPr>
          </a:p>
        </p:txBody>
      </p:sp>
      <p:sp>
        <p:nvSpPr>
          <p:cNvPr id="58" name="Text 17">
            <a:extLst>
              <a:ext uri="{FF2B5EF4-FFF2-40B4-BE49-F238E27FC236}">
                <a16:creationId xmlns:a16="http://schemas.microsoft.com/office/drawing/2014/main" id="{BBA120AF-69A1-F1DA-F4E0-0990EFB341DD}"/>
              </a:ext>
            </a:extLst>
          </p:cNvPr>
          <p:cNvSpPr/>
          <p:nvPr/>
        </p:nvSpPr>
        <p:spPr>
          <a:xfrm>
            <a:off x="2056400" y="1488413"/>
            <a:ext cx="2240224" cy="497443"/>
          </a:xfrm>
          <a:prstGeom prst="rect">
            <a:avLst/>
          </a:prstGeom>
          <a:noFill/>
          <a:ln/>
        </p:spPr>
        <p:txBody>
          <a:bodyPr wrap="none" rtlCol="0" anchor="t"/>
          <a:lstStyle/>
          <a:p>
            <a:pPr marL="0" indent="0">
              <a:lnSpc>
                <a:spcPts val="4613"/>
              </a:lnSpc>
              <a:buNone/>
            </a:pPr>
            <a:r>
              <a:rPr lang="en-US" sz="2000" b="1" dirty="0">
                <a:solidFill>
                  <a:srgbClr val="015F98"/>
                </a:solidFill>
                <a:latin typeface="Nunito" pitchFamily="2" charset="0"/>
                <a:ea typeface="Nunito" pitchFamily="34" charset="-122"/>
                <a:cs typeface="Nunito" pitchFamily="34" charset="-120"/>
              </a:rPr>
              <a:t>Rationale:</a:t>
            </a:r>
            <a:endParaRPr lang="en-US" sz="2000" dirty="0">
              <a:latin typeface="Nunito" pitchFamily="2" charset="0"/>
            </a:endParaRPr>
          </a:p>
        </p:txBody>
      </p:sp>
      <p:pic>
        <p:nvPicPr>
          <p:cNvPr id="5" name="Picture 4">
            <a:extLst>
              <a:ext uri="{FF2B5EF4-FFF2-40B4-BE49-F238E27FC236}">
                <a16:creationId xmlns:a16="http://schemas.microsoft.com/office/drawing/2014/main" id="{063967DD-A8D9-4447-781C-26047AB6C853}"/>
              </a:ext>
            </a:extLst>
          </p:cNvPr>
          <p:cNvPicPr>
            <a:picLocks noChangeAspect="1"/>
          </p:cNvPicPr>
          <p:nvPr/>
        </p:nvPicPr>
        <p:blipFill>
          <a:blip r:embed="rId4"/>
          <a:stretch>
            <a:fillRect/>
          </a:stretch>
        </p:blipFill>
        <p:spPr>
          <a:xfrm>
            <a:off x="1447673" y="850023"/>
            <a:ext cx="446418" cy="485511"/>
          </a:xfrm>
          <a:prstGeom prst="rect">
            <a:avLst/>
          </a:prstGeom>
        </p:spPr>
      </p:pic>
    </p:spTree>
    <p:extLst>
      <p:ext uri="{BB962C8B-B14F-4D97-AF65-F5344CB8AC3E}">
        <p14:creationId xmlns:p14="http://schemas.microsoft.com/office/powerpoint/2010/main" val="854509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0"/>
            <a:ext cx="14630400" cy="8231743"/>
          </a:xfrm>
          <a:prstGeom prst="rect">
            <a:avLst/>
          </a:prstGeom>
        </p:spPr>
      </p:pic>
      <p:sp>
        <p:nvSpPr>
          <p:cNvPr id="5" name="Shape 1"/>
          <p:cNvSpPr/>
          <p:nvPr/>
        </p:nvSpPr>
        <p:spPr>
          <a:xfrm>
            <a:off x="0" y="1"/>
            <a:ext cx="14630400" cy="8229600"/>
          </a:xfrm>
          <a:prstGeom prst="rect">
            <a:avLst/>
          </a:prstGeom>
          <a:solidFill>
            <a:srgbClr val="F3F3FF">
              <a:alpha val="85000"/>
            </a:srgbClr>
          </a:solidFill>
          <a:ln/>
        </p:spPr>
        <p:txBody>
          <a:bodyPr/>
          <a:lstStyle/>
          <a:p>
            <a:endParaRPr lang="en-IN" dirty="0"/>
          </a:p>
        </p:txBody>
      </p:sp>
      <p:sp>
        <p:nvSpPr>
          <p:cNvPr id="6" name="Text 2"/>
          <p:cNvSpPr/>
          <p:nvPr/>
        </p:nvSpPr>
        <p:spPr>
          <a:xfrm>
            <a:off x="2833174" y="669592"/>
            <a:ext cx="9918184" cy="972026"/>
          </a:xfrm>
          <a:prstGeom prst="rect">
            <a:avLst/>
          </a:prstGeom>
          <a:noFill/>
          <a:ln/>
        </p:spPr>
        <p:txBody>
          <a:bodyPr wrap="square" rtlCol="0" anchor="t"/>
          <a:lstStyle/>
          <a:p>
            <a:pPr marL="0" indent="0">
              <a:lnSpc>
                <a:spcPts val="3827"/>
              </a:lnSpc>
              <a:buNone/>
            </a:pPr>
            <a:r>
              <a:rPr lang="en-US" sz="4400" b="1" dirty="0">
                <a:solidFill>
                  <a:srgbClr val="00002E"/>
                </a:solidFill>
                <a:latin typeface="Nunito" pitchFamily="2" charset="0"/>
                <a:ea typeface="Nunito" pitchFamily="34" charset="-122"/>
                <a:cs typeface="Nunito" pitchFamily="34" charset="-120"/>
              </a:rPr>
              <a:t>Alignment, Evaluation, and Potential Impact</a:t>
            </a:r>
            <a:endParaRPr lang="en-US" sz="4400" dirty="0">
              <a:latin typeface="Nunito" pitchFamily="2" charset="0"/>
            </a:endParaRPr>
          </a:p>
        </p:txBody>
      </p:sp>
      <p:sp>
        <p:nvSpPr>
          <p:cNvPr id="14" name="Text 10"/>
          <p:cNvSpPr/>
          <p:nvPr/>
        </p:nvSpPr>
        <p:spPr>
          <a:xfrm>
            <a:off x="2329005" y="5269831"/>
            <a:ext cx="5318953" cy="248722"/>
          </a:xfrm>
          <a:prstGeom prst="rect">
            <a:avLst/>
          </a:prstGeom>
          <a:noFill/>
          <a:ln/>
        </p:spPr>
        <p:txBody>
          <a:bodyPr wrap="none" rtlCol="0" anchor="t"/>
          <a:lstStyle/>
          <a:p>
            <a:pPr algn="l">
              <a:lnSpc>
                <a:spcPts val="1960"/>
              </a:lnSpc>
              <a:buSzPct val="100000"/>
            </a:pPr>
            <a:r>
              <a:rPr lang="en-US" sz="2000" b="1" dirty="0">
                <a:solidFill>
                  <a:srgbClr val="2D4DF2"/>
                </a:solidFill>
                <a:latin typeface="Nunito" pitchFamily="2" charset="0"/>
                <a:ea typeface="Nunito" pitchFamily="34" charset="-122"/>
                <a:cs typeface="Nunito" pitchFamily="34" charset="-120"/>
              </a:rPr>
              <a:t>Evaluation of suitability:</a:t>
            </a:r>
            <a:endParaRPr lang="en-US" sz="2000" dirty="0">
              <a:latin typeface="Nunito" pitchFamily="2" charset="0"/>
            </a:endParaRPr>
          </a:p>
        </p:txBody>
      </p:sp>
      <p:sp>
        <p:nvSpPr>
          <p:cNvPr id="15" name="Text 11"/>
          <p:cNvSpPr/>
          <p:nvPr/>
        </p:nvSpPr>
        <p:spPr>
          <a:xfrm>
            <a:off x="2329005" y="5663258"/>
            <a:ext cx="5516364" cy="248722"/>
          </a:xfrm>
          <a:prstGeom prst="rect">
            <a:avLst/>
          </a:prstGeom>
          <a:noFill/>
          <a:ln/>
        </p:spPr>
        <p:txBody>
          <a:bodyPr wrap="none" rtlCol="0" anchor="t"/>
          <a:lstStyle/>
          <a:p>
            <a:pPr marL="0" indent="0">
              <a:lnSpc>
                <a:spcPts val="1960"/>
              </a:lnSpc>
              <a:buNone/>
            </a:pPr>
            <a:r>
              <a:rPr lang="en-US" sz="1600" b="1" dirty="0">
                <a:solidFill>
                  <a:srgbClr val="00002E"/>
                </a:solidFill>
                <a:latin typeface="Nunito" pitchFamily="2" charset="0"/>
                <a:ea typeface="PT Sans" pitchFamily="34" charset="-122"/>
                <a:cs typeface="PT Sans" pitchFamily="34" charset="-120"/>
              </a:rPr>
              <a:t>Adaptability:</a:t>
            </a:r>
            <a:endParaRPr lang="en-US" sz="1600" dirty="0">
              <a:latin typeface="Nunito" pitchFamily="2" charset="0"/>
            </a:endParaRPr>
          </a:p>
        </p:txBody>
      </p:sp>
      <p:sp>
        <p:nvSpPr>
          <p:cNvPr id="16" name="Text 12"/>
          <p:cNvSpPr/>
          <p:nvPr/>
        </p:nvSpPr>
        <p:spPr>
          <a:xfrm>
            <a:off x="2329005" y="5937097"/>
            <a:ext cx="5516364" cy="497443"/>
          </a:xfrm>
          <a:prstGeom prst="rect">
            <a:avLst/>
          </a:prstGeom>
          <a:noFill/>
          <a:ln/>
        </p:spPr>
        <p:txBody>
          <a:bodyPr wrap="square" rtlCol="0" anchor="t"/>
          <a:lstStyle/>
          <a:p>
            <a:pPr marL="0" indent="0">
              <a:lnSpc>
                <a:spcPts val="1960"/>
              </a:lnSpc>
              <a:buNone/>
            </a:pPr>
            <a:r>
              <a:rPr lang="en-US" sz="1600" dirty="0">
                <a:solidFill>
                  <a:srgbClr val="00002E"/>
                </a:solidFill>
                <a:latin typeface="Nunito" pitchFamily="2" charset="0"/>
                <a:ea typeface="PT Sans" pitchFamily="34" charset="-122"/>
                <a:cs typeface="PT Sans" pitchFamily="34" charset="-120"/>
              </a:rPr>
              <a:t>JIT's adaptability to real-time data and dynamic attendance patterns suits the unpredictable nature of hostel meals.</a:t>
            </a:r>
            <a:endParaRPr lang="en-US" sz="1600" dirty="0">
              <a:latin typeface="Nunito" pitchFamily="2" charset="0"/>
            </a:endParaRPr>
          </a:p>
        </p:txBody>
      </p:sp>
      <p:sp>
        <p:nvSpPr>
          <p:cNvPr id="17" name="Text 13"/>
          <p:cNvSpPr/>
          <p:nvPr/>
        </p:nvSpPr>
        <p:spPr>
          <a:xfrm>
            <a:off x="2329005" y="6750792"/>
            <a:ext cx="5679617" cy="248722"/>
          </a:xfrm>
          <a:prstGeom prst="rect">
            <a:avLst/>
          </a:prstGeom>
          <a:noFill/>
          <a:ln/>
        </p:spPr>
        <p:txBody>
          <a:bodyPr wrap="none" rtlCol="0" anchor="t"/>
          <a:lstStyle/>
          <a:p>
            <a:pPr marL="0" indent="0">
              <a:lnSpc>
                <a:spcPts val="1960"/>
              </a:lnSpc>
              <a:buNone/>
            </a:pPr>
            <a:r>
              <a:rPr lang="en-US" sz="1600" b="1" dirty="0">
                <a:solidFill>
                  <a:srgbClr val="00002E"/>
                </a:solidFill>
                <a:latin typeface="Nunito" pitchFamily="2" charset="0"/>
                <a:ea typeface="PT Sans" pitchFamily="34" charset="-122"/>
                <a:cs typeface="PT Sans" pitchFamily="34" charset="-120"/>
              </a:rPr>
              <a:t>Cost-Effectiveness:</a:t>
            </a:r>
            <a:endParaRPr lang="en-US" sz="1600" dirty="0">
              <a:latin typeface="Nunito" pitchFamily="2" charset="0"/>
            </a:endParaRPr>
          </a:p>
        </p:txBody>
      </p:sp>
      <p:sp>
        <p:nvSpPr>
          <p:cNvPr id="18" name="Text 14"/>
          <p:cNvSpPr/>
          <p:nvPr/>
        </p:nvSpPr>
        <p:spPr>
          <a:xfrm>
            <a:off x="2329005" y="7044069"/>
            <a:ext cx="5194013" cy="497443"/>
          </a:xfrm>
          <a:prstGeom prst="rect">
            <a:avLst/>
          </a:prstGeom>
          <a:noFill/>
          <a:ln/>
        </p:spPr>
        <p:txBody>
          <a:bodyPr wrap="square" rtlCol="0" anchor="t"/>
          <a:lstStyle/>
          <a:p>
            <a:pPr marL="0" indent="0">
              <a:lnSpc>
                <a:spcPts val="1960"/>
              </a:lnSpc>
              <a:buNone/>
            </a:pPr>
            <a:r>
              <a:rPr lang="en-US" sz="1600" dirty="0">
                <a:solidFill>
                  <a:srgbClr val="00002E"/>
                </a:solidFill>
                <a:latin typeface="Nunito" pitchFamily="2" charset="0"/>
                <a:ea typeface="PT Sans" pitchFamily="34" charset="-122"/>
                <a:cs typeface="PT Sans" pitchFamily="34" charset="-120"/>
              </a:rPr>
              <a:t>By producing meals only when needed, JIT contributes to cost savings, making it suitable for the hostel mess.</a:t>
            </a:r>
            <a:endParaRPr lang="en-US" sz="1600" dirty="0">
              <a:latin typeface="Nunito" pitchFamily="2" charset="0"/>
            </a:endParaRPr>
          </a:p>
        </p:txBody>
      </p:sp>
      <p:sp>
        <p:nvSpPr>
          <p:cNvPr id="19" name="Text 15"/>
          <p:cNvSpPr/>
          <p:nvPr/>
        </p:nvSpPr>
        <p:spPr>
          <a:xfrm>
            <a:off x="8008622" y="5257395"/>
            <a:ext cx="5476364" cy="273594"/>
          </a:xfrm>
          <a:prstGeom prst="rect">
            <a:avLst/>
          </a:prstGeom>
          <a:noFill/>
          <a:ln/>
        </p:spPr>
        <p:txBody>
          <a:bodyPr wrap="none" rtlCol="0" anchor="t"/>
          <a:lstStyle/>
          <a:p>
            <a:pPr algn="l">
              <a:lnSpc>
                <a:spcPts val="1960"/>
              </a:lnSpc>
              <a:buSzPct val="100000"/>
            </a:pPr>
            <a:r>
              <a:rPr lang="en-US" sz="2000" b="1" dirty="0">
                <a:solidFill>
                  <a:srgbClr val="015F98"/>
                </a:solidFill>
                <a:latin typeface="Nunito" pitchFamily="2" charset="0"/>
                <a:ea typeface="Nunito" pitchFamily="34" charset="-122"/>
                <a:cs typeface="Nunito" pitchFamily="34" charset="-120"/>
              </a:rPr>
              <a:t>Potential Impact on Reducing Food wastage:</a:t>
            </a:r>
            <a:endParaRPr lang="en-US" sz="2000" dirty="0">
              <a:latin typeface="Nunito" pitchFamily="2" charset="0"/>
            </a:endParaRPr>
          </a:p>
        </p:txBody>
      </p:sp>
      <p:sp>
        <p:nvSpPr>
          <p:cNvPr id="20" name="Text 16"/>
          <p:cNvSpPr/>
          <p:nvPr/>
        </p:nvSpPr>
        <p:spPr>
          <a:xfrm>
            <a:off x="8008622" y="5650822"/>
            <a:ext cx="5679617" cy="273594"/>
          </a:xfrm>
          <a:prstGeom prst="rect">
            <a:avLst/>
          </a:prstGeom>
          <a:noFill/>
          <a:ln/>
        </p:spPr>
        <p:txBody>
          <a:bodyPr wrap="none" rtlCol="0" anchor="t"/>
          <a:lstStyle/>
          <a:p>
            <a:pPr marL="0" indent="0">
              <a:lnSpc>
                <a:spcPts val="1960"/>
              </a:lnSpc>
              <a:buNone/>
            </a:pPr>
            <a:r>
              <a:rPr lang="en-US" sz="1600" b="1" dirty="0">
                <a:solidFill>
                  <a:srgbClr val="00002E"/>
                </a:solidFill>
                <a:latin typeface="Nunito" pitchFamily="2" charset="0"/>
                <a:ea typeface="PT Sans" pitchFamily="34" charset="-122"/>
                <a:cs typeface="PT Sans" pitchFamily="34" charset="-120"/>
              </a:rPr>
              <a:t>Optimized Production:</a:t>
            </a:r>
            <a:endParaRPr lang="en-US" sz="1600" dirty="0">
              <a:latin typeface="Nunito" pitchFamily="2" charset="0"/>
            </a:endParaRPr>
          </a:p>
        </p:txBody>
      </p:sp>
      <p:sp>
        <p:nvSpPr>
          <p:cNvPr id="21" name="Text 17"/>
          <p:cNvSpPr/>
          <p:nvPr/>
        </p:nvSpPr>
        <p:spPr>
          <a:xfrm>
            <a:off x="8008622" y="5937097"/>
            <a:ext cx="5239787" cy="547187"/>
          </a:xfrm>
          <a:prstGeom prst="rect">
            <a:avLst/>
          </a:prstGeom>
          <a:noFill/>
          <a:ln/>
        </p:spPr>
        <p:txBody>
          <a:bodyPr wrap="square" rtlCol="0" anchor="t"/>
          <a:lstStyle/>
          <a:p>
            <a:pPr marL="0" indent="0">
              <a:lnSpc>
                <a:spcPts val="1960"/>
              </a:lnSpc>
              <a:buNone/>
            </a:pPr>
            <a:r>
              <a:rPr lang="en-US" sz="1600" dirty="0">
                <a:solidFill>
                  <a:srgbClr val="00002E"/>
                </a:solidFill>
                <a:latin typeface="Nunito" pitchFamily="2" charset="0"/>
                <a:ea typeface="PT Sans" pitchFamily="34" charset="-122"/>
                <a:cs typeface="PT Sans" pitchFamily="34" charset="-120"/>
              </a:rPr>
              <a:t>JIT has the potential to significantly reduce rice wastage by ensuring meals are produced in optimal quantities and precisely when needed.</a:t>
            </a:r>
            <a:endParaRPr lang="en-US" sz="1600" dirty="0">
              <a:latin typeface="Nunito" pitchFamily="2" charset="0"/>
            </a:endParaRPr>
          </a:p>
        </p:txBody>
      </p:sp>
      <p:sp>
        <p:nvSpPr>
          <p:cNvPr id="13" name="Text 9"/>
          <p:cNvSpPr/>
          <p:nvPr/>
        </p:nvSpPr>
        <p:spPr>
          <a:xfrm>
            <a:off x="2356109" y="4556044"/>
            <a:ext cx="5755760" cy="273594"/>
          </a:xfrm>
          <a:prstGeom prst="rect">
            <a:avLst/>
          </a:prstGeom>
          <a:noFill/>
          <a:ln/>
        </p:spPr>
        <p:txBody>
          <a:bodyPr wrap="none" rtlCol="0" anchor="t"/>
          <a:lstStyle/>
          <a:p>
            <a:pPr marL="0" indent="0">
              <a:lnSpc>
                <a:spcPts val="1960"/>
              </a:lnSpc>
              <a:buNone/>
            </a:pPr>
            <a:r>
              <a:rPr lang="en-US" sz="1600" dirty="0">
                <a:solidFill>
                  <a:srgbClr val="00002E"/>
                </a:solidFill>
                <a:latin typeface="Nunito" pitchFamily="2" charset="0"/>
                <a:ea typeface="PT Sans" pitchFamily="34" charset="-122"/>
                <a:cs typeface="PT Sans" pitchFamily="34" charset="-120"/>
              </a:rPr>
              <a:t>Historical consumption patterns help align food production with residents' habits.</a:t>
            </a:r>
            <a:endParaRPr lang="en-US" sz="1600" dirty="0">
              <a:latin typeface="Nunito" pitchFamily="2" charset="0"/>
            </a:endParaRPr>
          </a:p>
        </p:txBody>
      </p:sp>
      <p:sp>
        <p:nvSpPr>
          <p:cNvPr id="7" name="Text 3"/>
          <p:cNvSpPr/>
          <p:nvPr/>
        </p:nvSpPr>
        <p:spPr>
          <a:xfrm>
            <a:off x="2356108" y="1936791"/>
            <a:ext cx="7838739" cy="248722"/>
          </a:xfrm>
          <a:prstGeom prst="rect">
            <a:avLst/>
          </a:prstGeom>
          <a:noFill/>
          <a:ln/>
        </p:spPr>
        <p:txBody>
          <a:bodyPr wrap="none" rtlCol="0" anchor="t"/>
          <a:lstStyle/>
          <a:p>
            <a:pPr marL="0" indent="0">
              <a:lnSpc>
                <a:spcPts val="1960"/>
              </a:lnSpc>
              <a:buNone/>
            </a:pPr>
            <a:r>
              <a:rPr lang="en-US" sz="2000" b="1" dirty="0">
                <a:solidFill>
                  <a:srgbClr val="AD1F96"/>
                </a:solidFill>
                <a:latin typeface="Nunito" pitchFamily="2" charset="0"/>
                <a:ea typeface="Nunito" pitchFamily="34" charset="-122"/>
                <a:cs typeface="Nunito" pitchFamily="34" charset="-120"/>
              </a:rPr>
              <a:t>Alignment with Challenges of Rice Wastage:</a:t>
            </a:r>
            <a:endParaRPr lang="en-US" sz="2000" dirty="0">
              <a:latin typeface="Nunito" pitchFamily="2" charset="0"/>
            </a:endParaRPr>
          </a:p>
        </p:txBody>
      </p:sp>
      <p:sp>
        <p:nvSpPr>
          <p:cNvPr id="8" name="Text 4"/>
          <p:cNvSpPr/>
          <p:nvPr/>
        </p:nvSpPr>
        <p:spPr>
          <a:xfrm>
            <a:off x="2356108" y="2287217"/>
            <a:ext cx="7838739" cy="248722"/>
          </a:xfrm>
          <a:prstGeom prst="rect">
            <a:avLst/>
          </a:prstGeom>
          <a:noFill/>
          <a:ln/>
        </p:spPr>
        <p:txBody>
          <a:bodyPr wrap="none" rtlCol="0" anchor="t"/>
          <a:lstStyle/>
          <a:p>
            <a:pPr marL="0" indent="0">
              <a:lnSpc>
                <a:spcPts val="1960"/>
              </a:lnSpc>
              <a:buNone/>
            </a:pPr>
            <a:r>
              <a:rPr lang="en-US" sz="1600" b="1" dirty="0">
                <a:solidFill>
                  <a:srgbClr val="00002E"/>
                </a:solidFill>
                <a:latin typeface="Nunito" pitchFamily="2" charset="0"/>
                <a:ea typeface="PT Sans" pitchFamily="34" charset="-122"/>
                <a:cs typeface="PT Sans" pitchFamily="34" charset="-120"/>
              </a:rPr>
              <a:t>Irregular Attendance:</a:t>
            </a:r>
            <a:endParaRPr lang="en-US" sz="1600" dirty="0">
              <a:latin typeface="Nunito" pitchFamily="2" charset="0"/>
            </a:endParaRPr>
          </a:p>
        </p:txBody>
      </p:sp>
      <p:sp>
        <p:nvSpPr>
          <p:cNvPr id="9" name="Text 5"/>
          <p:cNvSpPr/>
          <p:nvPr/>
        </p:nvSpPr>
        <p:spPr>
          <a:xfrm>
            <a:off x="2356109" y="2587333"/>
            <a:ext cx="7255252" cy="497443"/>
          </a:xfrm>
          <a:prstGeom prst="rect">
            <a:avLst/>
          </a:prstGeom>
          <a:noFill/>
          <a:ln/>
        </p:spPr>
        <p:txBody>
          <a:bodyPr wrap="square" rtlCol="0" anchor="t"/>
          <a:lstStyle/>
          <a:p>
            <a:pPr marL="0" indent="0">
              <a:lnSpc>
                <a:spcPts val="1960"/>
              </a:lnSpc>
              <a:buNone/>
            </a:pPr>
            <a:r>
              <a:rPr lang="en-US" sz="1600" dirty="0">
                <a:solidFill>
                  <a:srgbClr val="00002E"/>
                </a:solidFill>
                <a:latin typeface="Nunito" pitchFamily="2" charset="0"/>
                <a:ea typeface="PT Sans" pitchFamily="34" charset="-122"/>
                <a:cs typeface="PT Sans" pitchFamily="34" charset="-120"/>
              </a:rPr>
              <a:t>JIT addresses irregular attendance by producing meals based on real-time data, preventing excess production.</a:t>
            </a:r>
            <a:endParaRPr lang="en-US" sz="1600" dirty="0">
              <a:latin typeface="Nunito" pitchFamily="2" charset="0"/>
            </a:endParaRPr>
          </a:p>
        </p:txBody>
      </p:sp>
      <p:sp>
        <p:nvSpPr>
          <p:cNvPr id="11" name="Text 7"/>
          <p:cNvSpPr/>
          <p:nvPr/>
        </p:nvSpPr>
        <p:spPr>
          <a:xfrm>
            <a:off x="2356109" y="3555978"/>
            <a:ext cx="7255252" cy="497443"/>
          </a:xfrm>
          <a:prstGeom prst="rect">
            <a:avLst/>
          </a:prstGeom>
          <a:noFill/>
          <a:ln/>
        </p:spPr>
        <p:txBody>
          <a:bodyPr wrap="square" rtlCol="0" anchor="t"/>
          <a:lstStyle/>
          <a:p>
            <a:pPr marL="0" indent="0">
              <a:lnSpc>
                <a:spcPts val="1960"/>
              </a:lnSpc>
              <a:buNone/>
            </a:pPr>
            <a:r>
              <a:rPr lang="en-US" sz="1600" dirty="0">
                <a:solidFill>
                  <a:srgbClr val="00002E"/>
                </a:solidFill>
                <a:latin typeface="Nunito" pitchFamily="2" charset="0"/>
                <a:ea typeface="PT Sans" pitchFamily="34" charset="-122"/>
                <a:cs typeface="PT Sans" pitchFamily="34" charset="-120"/>
              </a:rPr>
              <a:t>Real-time data utilization minimizes the risk of overestimating demand, reducing the likelihood of rice wastage.</a:t>
            </a:r>
            <a:endParaRPr lang="en-US" sz="1600" dirty="0">
              <a:latin typeface="Nunito" pitchFamily="2" charset="0"/>
            </a:endParaRPr>
          </a:p>
        </p:txBody>
      </p:sp>
      <p:sp>
        <p:nvSpPr>
          <p:cNvPr id="10" name="Text 6"/>
          <p:cNvSpPr/>
          <p:nvPr/>
        </p:nvSpPr>
        <p:spPr>
          <a:xfrm>
            <a:off x="2356108" y="3267437"/>
            <a:ext cx="7838739" cy="248722"/>
          </a:xfrm>
          <a:prstGeom prst="rect">
            <a:avLst/>
          </a:prstGeom>
          <a:noFill/>
          <a:ln/>
        </p:spPr>
        <p:txBody>
          <a:bodyPr wrap="none" rtlCol="0" anchor="t"/>
          <a:lstStyle/>
          <a:p>
            <a:pPr marL="0" indent="0">
              <a:lnSpc>
                <a:spcPts val="1960"/>
              </a:lnSpc>
              <a:buNone/>
            </a:pPr>
            <a:r>
              <a:rPr lang="en-US" sz="1600" b="1" dirty="0">
                <a:solidFill>
                  <a:srgbClr val="00002E"/>
                </a:solidFill>
                <a:latin typeface="Nunito" pitchFamily="2" charset="0"/>
                <a:ea typeface="PT Sans" pitchFamily="34" charset="-122"/>
                <a:cs typeface="PT Sans" pitchFamily="34" charset="-120"/>
              </a:rPr>
              <a:t>Overestimation of Demand:</a:t>
            </a:r>
            <a:endParaRPr lang="en-US" sz="1600" dirty="0">
              <a:latin typeface="Nunito" pitchFamily="2" charset="0"/>
            </a:endParaRPr>
          </a:p>
        </p:txBody>
      </p:sp>
      <p:sp>
        <p:nvSpPr>
          <p:cNvPr id="12" name="Text 8"/>
          <p:cNvSpPr/>
          <p:nvPr/>
        </p:nvSpPr>
        <p:spPr>
          <a:xfrm>
            <a:off x="2356109" y="4256788"/>
            <a:ext cx="6218654" cy="248722"/>
          </a:xfrm>
          <a:prstGeom prst="rect">
            <a:avLst/>
          </a:prstGeom>
          <a:noFill/>
          <a:ln/>
        </p:spPr>
        <p:txBody>
          <a:bodyPr wrap="none" rtlCol="0" anchor="t"/>
          <a:lstStyle/>
          <a:p>
            <a:pPr marL="0" indent="0">
              <a:lnSpc>
                <a:spcPts val="1960"/>
              </a:lnSpc>
              <a:buNone/>
            </a:pPr>
            <a:r>
              <a:rPr lang="en-US" sz="1600" b="1" dirty="0">
                <a:solidFill>
                  <a:srgbClr val="00002E"/>
                </a:solidFill>
                <a:latin typeface="Nunito" pitchFamily="2" charset="0"/>
                <a:ea typeface="PT Sans" pitchFamily="34" charset="-122"/>
                <a:cs typeface="PT Sans" pitchFamily="34" charset="-120"/>
              </a:rPr>
              <a:t>Lifestyle and Eating Habits:</a:t>
            </a:r>
            <a:endParaRPr lang="en-US" sz="1600" dirty="0">
              <a:latin typeface="Nunito" pitchFamily="2" charset="0"/>
            </a:endParaRPr>
          </a:p>
        </p:txBody>
      </p:sp>
      <p:pic>
        <p:nvPicPr>
          <p:cNvPr id="25" name="Picture 24">
            <a:extLst>
              <a:ext uri="{FF2B5EF4-FFF2-40B4-BE49-F238E27FC236}">
                <a16:creationId xmlns:a16="http://schemas.microsoft.com/office/drawing/2014/main" id="{D83828AD-6522-C20D-23D5-BA3CC85F7C3E}"/>
              </a:ext>
            </a:extLst>
          </p:cNvPr>
          <p:cNvPicPr>
            <a:picLocks noChangeAspect="1"/>
          </p:cNvPicPr>
          <p:nvPr/>
        </p:nvPicPr>
        <p:blipFill>
          <a:blip r:embed="rId5"/>
          <a:stretch>
            <a:fillRect/>
          </a:stretch>
        </p:blipFill>
        <p:spPr>
          <a:xfrm>
            <a:off x="2189902" y="865646"/>
            <a:ext cx="519075" cy="5177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F3F3FF">
              <a:alpha val="75000"/>
            </a:srgbClr>
          </a:solidFill>
          <a:ln/>
        </p:spPr>
      </p:sp>
      <p:sp>
        <p:nvSpPr>
          <p:cNvPr id="9" name="Text 6"/>
          <p:cNvSpPr/>
          <p:nvPr/>
        </p:nvSpPr>
        <p:spPr>
          <a:xfrm>
            <a:off x="3248144" y="3641288"/>
            <a:ext cx="2032278" cy="445651"/>
          </a:xfrm>
          <a:prstGeom prst="rect">
            <a:avLst/>
          </a:prstGeom>
          <a:noFill/>
          <a:ln/>
        </p:spPr>
        <p:txBody>
          <a:bodyPr wrap="none" rtlCol="0" anchor="t"/>
          <a:lstStyle/>
          <a:p>
            <a:pPr marL="0" indent="0" algn="ctr">
              <a:lnSpc>
                <a:spcPts val="3510"/>
              </a:lnSpc>
              <a:buNone/>
            </a:pPr>
            <a:r>
              <a:rPr lang="en-US" sz="3510" b="1" dirty="0">
                <a:solidFill>
                  <a:srgbClr val="2D4DF2"/>
                </a:solidFill>
                <a:latin typeface="Nunito" pitchFamily="2" charset="0"/>
                <a:ea typeface="Nunito" pitchFamily="34" charset="-122"/>
                <a:cs typeface="Nunito" pitchFamily="34" charset="-120"/>
              </a:rPr>
              <a:t>40%</a:t>
            </a:r>
            <a:endParaRPr lang="en-US" sz="3510" dirty="0">
              <a:latin typeface="Nunito" pitchFamily="2" charset="0"/>
            </a:endParaRPr>
          </a:p>
        </p:txBody>
      </p:sp>
      <p:pic>
        <p:nvPicPr>
          <p:cNvPr id="10" name="Image 1" descr="preencoded.png"/>
          <p:cNvPicPr>
            <a:picLocks noChangeAspect="1"/>
          </p:cNvPicPr>
          <p:nvPr/>
        </p:nvPicPr>
        <p:blipFill>
          <a:blip r:embed="rId4"/>
          <a:stretch>
            <a:fillRect/>
          </a:stretch>
        </p:blipFill>
        <p:spPr>
          <a:xfrm>
            <a:off x="3025140" y="2624971"/>
            <a:ext cx="2478524" cy="2478524"/>
          </a:xfrm>
          <a:prstGeom prst="rect">
            <a:avLst/>
          </a:prstGeom>
        </p:spPr>
      </p:pic>
      <p:sp>
        <p:nvSpPr>
          <p:cNvPr id="11" name="Text 7"/>
          <p:cNvSpPr/>
          <p:nvPr/>
        </p:nvSpPr>
        <p:spPr>
          <a:xfrm>
            <a:off x="3194685" y="5326261"/>
            <a:ext cx="2139434" cy="334208"/>
          </a:xfrm>
          <a:prstGeom prst="rect">
            <a:avLst/>
          </a:prstGeom>
          <a:noFill/>
          <a:ln/>
        </p:spPr>
        <p:txBody>
          <a:bodyPr wrap="none" rtlCol="0" anchor="t"/>
          <a:lstStyle/>
          <a:p>
            <a:pPr marL="0" indent="0" algn="ctr">
              <a:lnSpc>
                <a:spcPts val="2632"/>
              </a:lnSpc>
              <a:buNone/>
            </a:pPr>
            <a:r>
              <a:rPr lang="en-US" sz="2000" b="1" dirty="0">
                <a:solidFill>
                  <a:srgbClr val="2D4DF2"/>
                </a:solidFill>
                <a:latin typeface="Nunito" pitchFamily="2" charset="0"/>
                <a:ea typeface="Nunito" pitchFamily="34" charset="-122"/>
                <a:cs typeface="Nunito" pitchFamily="34" charset="-120"/>
              </a:rPr>
              <a:t>Lunch</a:t>
            </a:r>
            <a:endParaRPr lang="en-US" sz="2000" dirty="0">
              <a:latin typeface="Nunito" pitchFamily="2" charset="0"/>
            </a:endParaRPr>
          </a:p>
        </p:txBody>
      </p:sp>
      <p:sp>
        <p:nvSpPr>
          <p:cNvPr id="12" name="Text 8"/>
          <p:cNvSpPr/>
          <p:nvPr/>
        </p:nvSpPr>
        <p:spPr>
          <a:xfrm>
            <a:off x="3025140" y="5767388"/>
            <a:ext cx="2478524" cy="285155"/>
          </a:xfrm>
          <a:prstGeom prst="rect">
            <a:avLst/>
          </a:prstGeom>
          <a:noFill/>
          <a:ln/>
        </p:spPr>
        <p:txBody>
          <a:bodyPr wrap="none" rtlCol="0" anchor="t"/>
          <a:lstStyle/>
          <a:p>
            <a:pPr marL="0" indent="0" algn="ctr">
              <a:lnSpc>
                <a:spcPts val="2246"/>
              </a:lnSpc>
              <a:buNone/>
            </a:pPr>
            <a:r>
              <a:rPr lang="en-US" sz="1600" dirty="0">
                <a:solidFill>
                  <a:srgbClr val="00002E"/>
                </a:solidFill>
                <a:latin typeface="Nunito" pitchFamily="2" charset="0"/>
                <a:ea typeface="PT Sans" pitchFamily="34" charset="-122"/>
                <a:cs typeface="PT Sans" pitchFamily="34" charset="-120"/>
              </a:rPr>
              <a:t>40% rice, 60% roti</a:t>
            </a:r>
            <a:endParaRPr lang="en-US" sz="1600" dirty="0">
              <a:latin typeface="Nunito" pitchFamily="2" charset="0"/>
            </a:endParaRPr>
          </a:p>
        </p:txBody>
      </p:sp>
      <p:sp>
        <p:nvSpPr>
          <p:cNvPr id="13" name="Text 9"/>
          <p:cNvSpPr/>
          <p:nvPr/>
        </p:nvSpPr>
        <p:spPr>
          <a:xfrm>
            <a:off x="6298882" y="3641288"/>
            <a:ext cx="2032278" cy="445651"/>
          </a:xfrm>
          <a:prstGeom prst="rect">
            <a:avLst/>
          </a:prstGeom>
          <a:noFill/>
          <a:ln/>
        </p:spPr>
        <p:txBody>
          <a:bodyPr wrap="none" rtlCol="0" anchor="t"/>
          <a:lstStyle/>
          <a:p>
            <a:pPr marL="0" indent="0" algn="ctr">
              <a:lnSpc>
                <a:spcPts val="3510"/>
              </a:lnSpc>
              <a:buNone/>
            </a:pPr>
            <a:r>
              <a:rPr lang="en-US" sz="3510" b="1" dirty="0">
                <a:solidFill>
                  <a:srgbClr val="015F98"/>
                </a:solidFill>
                <a:latin typeface="Nunito" pitchFamily="2" charset="0"/>
                <a:ea typeface="Nunito" pitchFamily="34" charset="-122"/>
                <a:cs typeface="Nunito" pitchFamily="34" charset="-120"/>
              </a:rPr>
              <a:t>30%</a:t>
            </a:r>
            <a:endParaRPr lang="en-US" sz="3510" dirty="0">
              <a:latin typeface="Nunito" pitchFamily="2" charset="0"/>
            </a:endParaRPr>
          </a:p>
        </p:txBody>
      </p:sp>
      <p:pic>
        <p:nvPicPr>
          <p:cNvPr id="14" name="Image 2" descr="preencoded.png"/>
          <p:cNvPicPr>
            <a:picLocks noChangeAspect="1"/>
          </p:cNvPicPr>
          <p:nvPr/>
        </p:nvPicPr>
        <p:blipFill>
          <a:blip r:embed="rId5"/>
          <a:stretch>
            <a:fillRect/>
          </a:stretch>
        </p:blipFill>
        <p:spPr>
          <a:xfrm>
            <a:off x="6075878" y="2624971"/>
            <a:ext cx="2478524" cy="2478524"/>
          </a:xfrm>
          <a:prstGeom prst="rect">
            <a:avLst/>
          </a:prstGeom>
        </p:spPr>
      </p:pic>
      <p:sp>
        <p:nvSpPr>
          <p:cNvPr id="15" name="Text 10"/>
          <p:cNvSpPr/>
          <p:nvPr/>
        </p:nvSpPr>
        <p:spPr>
          <a:xfrm>
            <a:off x="6245423" y="5326261"/>
            <a:ext cx="2139434" cy="334208"/>
          </a:xfrm>
          <a:prstGeom prst="rect">
            <a:avLst/>
          </a:prstGeom>
          <a:noFill/>
          <a:ln/>
        </p:spPr>
        <p:txBody>
          <a:bodyPr wrap="none" rtlCol="0" anchor="t"/>
          <a:lstStyle/>
          <a:p>
            <a:pPr marL="0" indent="0" algn="ctr">
              <a:lnSpc>
                <a:spcPts val="2632"/>
              </a:lnSpc>
              <a:buNone/>
            </a:pPr>
            <a:r>
              <a:rPr lang="en-US" sz="2000" b="1" dirty="0">
                <a:solidFill>
                  <a:srgbClr val="015F98"/>
                </a:solidFill>
                <a:latin typeface="Nunito" pitchFamily="2" charset="0"/>
                <a:ea typeface="Nunito" pitchFamily="34" charset="-122"/>
                <a:cs typeface="Nunito" pitchFamily="34" charset="-120"/>
              </a:rPr>
              <a:t>Dinner</a:t>
            </a:r>
            <a:endParaRPr lang="en-US" sz="2000" dirty="0">
              <a:latin typeface="Nunito" pitchFamily="2" charset="0"/>
            </a:endParaRPr>
          </a:p>
        </p:txBody>
      </p:sp>
      <p:sp>
        <p:nvSpPr>
          <p:cNvPr id="16" name="Text 11"/>
          <p:cNvSpPr/>
          <p:nvPr/>
        </p:nvSpPr>
        <p:spPr>
          <a:xfrm>
            <a:off x="6075878" y="5767388"/>
            <a:ext cx="2478524" cy="285155"/>
          </a:xfrm>
          <a:prstGeom prst="rect">
            <a:avLst/>
          </a:prstGeom>
          <a:noFill/>
          <a:ln/>
        </p:spPr>
        <p:txBody>
          <a:bodyPr wrap="none" rtlCol="0" anchor="t"/>
          <a:lstStyle/>
          <a:p>
            <a:pPr marL="0" indent="0" algn="ctr">
              <a:lnSpc>
                <a:spcPts val="2246"/>
              </a:lnSpc>
              <a:buNone/>
            </a:pPr>
            <a:r>
              <a:rPr lang="en-US" sz="1600" dirty="0">
                <a:solidFill>
                  <a:srgbClr val="00002E"/>
                </a:solidFill>
                <a:latin typeface="Nunito" pitchFamily="2" charset="0"/>
                <a:ea typeface="PT Sans" pitchFamily="34" charset="-122"/>
                <a:cs typeface="PT Sans" pitchFamily="34" charset="-120"/>
              </a:rPr>
              <a:t>30% rice, 70% roti</a:t>
            </a:r>
            <a:endParaRPr lang="en-US" sz="1600" dirty="0">
              <a:latin typeface="Nunito" pitchFamily="2" charset="0"/>
            </a:endParaRPr>
          </a:p>
        </p:txBody>
      </p:sp>
      <p:sp>
        <p:nvSpPr>
          <p:cNvPr id="17" name="Text 12"/>
          <p:cNvSpPr/>
          <p:nvPr/>
        </p:nvSpPr>
        <p:spPr>
          <a:xfrm>
            <a:off x="9349621" y="3641288"/>
            <a:ext cx="2032278" cy="445651"/>
          </a:xfrm>
          <a:prstGeom prst="rect">
            <a:avLst/>
          </a:prstGeom>
          <a:noFill/>
          <a:ln/>
        </p:spPr>
        <p:txBody>
          <a:bodyPr wrap="none" rtlCol="0" anchor="t"/>
          <a:lstStyle/>
          <a:p>
            <a:pPr marL="0" indent="0" algn="ctr">
              <a:lnSpc>
                <a:spcPts val="3510"/>
              </a:lnSpc>
              <a:buNone/>
            </a:pPr>
            <a:r>
              <a:rPr lang="en-US" sz="3510" b="1" dirty="0">
                <a:solidFill>
                  <a:srgbClr val="AD1F96"/>
                </a:solidFill>
                <a:latin typeface="Nunito" pitchFamily="2" charset="0"/>
                <a:ea typeface="Nunito" pitchFamily="34" charset="-122"/>
                <a:cs typeface="Nunito" pitchFamily="34" charset="-120"/>
              </a:rPr>
              <a:t>25%</a:t>
            </a:r>
            <a:endParaRPr lang="en-US" sz="3510" dirty="0">
              <a:latin typeface="Nunito" pitchFamily="2" charset="0"/>
            </a:endParaRPr>
          </a:p>
        </p:txBody>
      </p:sp>
      <p:pic>
        <p:nvPicPr>
          <p:cNvPr id="18" name="Image 3" descr="preencoded.png"/>
          <p:cNvPicPr>
            <a:picLocks noChangeAspect="1"/>
          </p:cNvPicPr>
          <p:nvPr/>
        </p:nvPicPr>
        <p:blipFill>
          <a:blip r:embed="rId6"/>
          <a:stretch>
            <a:fillRect/>
          </a:stretch>
        </p:blipFill>
        <p:spPr>
          <a:xfrm>
            <a:off x="9126617" y="2624971"/>
            <a:ext cx="2478524" cy="2478524"/>
          </a:xfrm>
          <a:prstGeom prst="rect">
            <a:avLst/>
          </a:prstGeom>
        </p:spPr>
      </p:pic>
      <p:sp>
        <p:nvSpPr>
          <p:cNvPr id="19" name="Text 13"/>
          <p:cNvSpPr/>
          <p:nvPr/>
        </p:nvSpPr>
        <p:spPr>
          <a:xfrm>
            <a:off x="9296162" y="5326261"/>
            <a:ext cx="2139434" cy="334208"/>
          </a:xfrm>
          <a:prstGeom prst="rect">
            <a:avLst/>
          </a:prstGeom>
          <a:noFill/>
          <a:ln/>
        </p:spPr>
        <p:txBody>
          <a:bodyPr wrap="none" rtlCol="0" anchor="t"/>
          <a:lstStyle/>
          <a:p>
            <a:pPr marL="0" indent="0" algn="ctr">
              <a:lnSpc>
                <a:spcPts val="2632"/>
              </a:lnSpc>
              <a:buNone/>
            </a:pPr>
            <a:r>
              <a:rPr lang="en-US" sz="2000" b="1" dirty="0">
                <a:solidFill>
                  <a:srgbClr val="AD1F96"/>
                </a:solidFill>
                <a:latin typeface="Nunito" pitchFamily="2" charset="0"/>
                <a:ea typeface="Nunito" pitchFamily="34" charset="-122"/>
                <a:cs typeface="Nunito" pitchFamily="34" charset="-120"/>
              </a:rPr>
              <a:t>Special Dinner</a:t>
            </a:r>
            <a:endParaRPr lang="en-US" sz="2000" dirty="0">
              <a:latin typeface="Nunito" pitchFamily="2" charset="0"/>
            </a:endParaRPr>
          </a:p>
        </p:txBody>
      </p:sp>
      <p:sp>
        <p:nvSpPr>
          <p:cNvPr id="20" name="Text 14"/>
          <p:cNvSpPr/>
          <p:nvPr/>
        </p:nvSpPr>
        <p:spPr>
          <a:xfrm>
            <a:off x="9126617" y="5767388"/>
            <a:ext cx="2478524" cy="285155"/>
          </a:xfrm>
          <a:prstGeom prst="rect">
            <a:avLst/>
          </a:prstGeom>
          <a:noFill/>
          <a:ln/>
        </p:spPr>
        <p:txBody>
          <a:bodyPr wrap="none" rtlCol="0" anchor="t"/>
          <a:lstStyle/>
          <a:p>
            <a:pPr marL="0" indent="0" algn="ctr">
              <a:lnSpc>
                <a:spcPts val="2246"/>
              </a:lnSpc>
              <a:buNone/>
            </a:pPr>
            <a:r>
              <a:rPr lang="en-US" sz="1600" dirty="0">
                <a:solidFill>
                  <a:srgbClr val="00002E"/>
                </a:solidFill>
                <a:latin typeface="Nunito" pitchFamily="2" charset="0"/>
                <a:ea typeface="PT Sans" pitchFamily="34" charset="-122"/>
                <a:cs typeface="PT Sans" pitchFamily="34" charset="-120"/>
              </a:rPr>
              <a:t>25% rice, 75% veg pulao</a:t>
            </a:r>
            <a:endParaRPr lang="en-US" sz="1600" dirty="0">
              <a:latin typeface="Nunito" pitchFamily="2" charset="0"/>
            </a:endParaRPr>
          </a:p>
        </p:txBody>
      </p:sp>
      <p:sp>
        <p:nvSpPr>
          <p:cNvPr id="21" name="Text 15"/>
          <p:cNvSpPr/>
          <p:nvPr/>
        </p:nvSpPr>
        <p:spPr>
          <a:xfrm>
            <a:off x="5788581" y="6400561"/>
            <a:ext cx="3507581" cy="228481"/>
          </a:xfrm>
          <a:prstGeom prst="rect">
            <a:avLst/>
          </a:prstGeom>
          <a:noFill/>
          <a:ln/>
        </p:spPr>
        <p:txBody>
          <a:bodyPr wrap="none" rtlCol="0" anchor="t"/>
          <a:lstStyle/>
          <a:p>
            <a:pPr marL="0" indent="0" algn="ctr">
              <a:lnSpc>
                <a:spcPts val="2193"/>
              </a:lnSpc>
              <a:buNone/>
            </a:pPr>
            <a:r>
              <a:rPr lang="en-US" sz="1755" b="1" dirty="0">
                <a:solidFill>
                  <a:srgbClr val="00002E"/>
                </a:solidFill>
                <a:latin typeface="Nunito" pitchFamily="2" charset="0"/>
                <a:ea typeface="Nunito" pitchFamily="34" charset="-122"/>
                <a:cs typeface="Nunito" pitchFamily="34" charset="-120"/>
              </a:rPr>
              <a:t>Note: </a:t>
            </a:r>
            <a:r>
              <a:rPr lang="en-US" sz="1755" dirty="0">
                <a:solidFill>
                  <a:srgbClr val="00002E"/>
                </a:solidFill>
                <a:latin typeface="Nunito" pitchFamily="2" charset="0"/>
                <a:ea typeface="Nunito" pitchFamily="34" charset="-122"/>
                <a:cs typeface="Nunito" pitchFamily="34" charset="-120"/>
              </a:rPr>
              <a:t>This data is came from google form submitted by mess subscribers</a:t>
            </a:r>
            <a:endParaRPr lang="en-US" sz="1755" dirty="0">
              <a:latin typeface="Nunito" pitchFamily="2" charset="0"/>
            </a:endParaRPr>
          </a:p>
        </p:txBody>
      </p:sp>
      <p:grpSp>
        <p:nvGrpSpPr>
          <p:cNvPr id="22" name="Group 21">
            <a:extLst>
              <a:ext uri="{FF2B5EF4-FFF2-40B4-BE49-F238E27FC236}">
                <a16:creationId xmlns:a16="http://schemas.microsoft.com/office/drawing/2014/main" id="{8994F01B-A022-DF6A-63AF-13A203F004DC}"/>
              </a:ext>
            </a:extLst>
          </p:cNvPr>
          <p:cNvGrpSpPr/>
          <p:nvPr/>
        </p:nvGrpSpPr>
        <p:grpSpPr>
          <a:xfrm>
            <a:off x="4096406" y="810220"/>
            <a:ext cx="6437589" cy="1114425"/>
            <a:chOff x="2607232" y="627340"/>
            <a:chExt cx="6437589" cy="1114425"/>
          </a:xfrm>
        </p:grpSpPr>
        <p:sp>
          <p:nvSpPr>
            <p:cNvPr id="4" name="Text 1"/>
            <p:cNvSpPr/>
            <p:nvPr/>
          </p:nvSpPr>
          <p:spPr>
            <a:xfrm>
              <a:off x="3349222" y="627340"/>
              <a:ext cx="5695599" cy="1114425"/>
            </a:xfrm>
            <a:prstGeom prst="rect">
              <a:avLst/>
            </a:prstGeom>
            <a:noFill/>
            <a:ln/>
          </p:spPr>
          <p:txBody>
            <a:bodyPr wrap="square" rtlCol="0" anchor="t"/>
            <a:lstStyle/>
            <a:p>
              <a:pPr marL="0" indent="0">
                <a:lnSpc>
                  <a:spcPts val="4387"/>
                </a:lnSpc>
                <a:buNone/>
              </a:pPr>
              <a:r>
                <a:rPr lang="en-US" sz="4400" b="1" dirty="0">
                  <a:solidFill>
                    <a:srgbClr val="00002E"/>
                  </a:solidFill>
                  <a:latin typeface="Nunito" pitchFamily="34" charset="0"/>
                  <a:ea typeface="Nunito" pitchFamily="34" charset="-122"/>
                  <a:cs typeface="Nunito" pitchFamily="34" charset="-120"/>
                </a:rPr>
                <a:t>Understanding Food Preferences </a:t>
              </a:r>
              <a:endParaRPr lang="en-US" sz="4400" dirty="0"/>
            </a:p>
          </p:txBody>
        </p:sp>
        <p:pic>
          <p:nvPicPr>
            <p:cNvPr id="33" name="Picture 32">
              <a:extLst>
                <a:ext uri="{FF2B5EF4-FFF2-40B4-BE49-F238E27FC236}">
                  <a16:creationId xmlns:a16="http://schemas.microsoft.com/office/drawing/2014/main" id="{43F1927A-A59F-5FF0-2F80-797EC775531A}"/>
                </a:ext>
              </a:extLst>
            </p:cNvPr>
            <p:cNvPicPr>
              <a:picLocks noChangeAspect="1"/>
            </p:cNvPicPr>
            <p:nvPr/>
          </p:nvPicPr>
          <p:blipFill>
            <a:blip r:embed="rId7"/>
            <a:stretch>
              <a:fillRect/>
            </a:stretch>
          </p:blipFill>
          <p:spPr>
            <a:xfrm>
              <a:off x="2607232" y="854364"/>
              <a:ext cx="492606" cy="434109"/>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EA84B-F5DD-365B-E48B-0E254E325A5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B5F5878-A8D0-689A-4610-D19D6E5AFE22}"/>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FB1C95AB-3114-0637-EEA6-914573C6590A}"/>
              </a:ext>
            </a:extLst>
          </p:cNvPr>
          <p:cNvSpPr/>
          <p:nvPr/>
        </p:nvSpPr>
        <p:spPr>
          <a:xfrm>
            <a:off x="0" y="0"/>
            <a:ext cx="14630400" cy="8231743"/>
          </a:xfrm>
          <a:prstGeom prst="rect">
            <a:avLst/>
          </a:prstGeom>
          <a:solidFill>
            <a:srgbClr val="F3F3FF">
              <a:alpha val="75000"/>
            </a:srgbClr>
          </a:solidFill>
          <a:ln/>
        </p:spPr>
      </p:sp>
      <p:sp>
        <p:nvSpPr>
          <p:cNvPr id="21" name="Text 15">
            <a:extLst>
              <a:ext uri="{FF2B5EF4-FFF2-40B4-BE49-F238E27FC236}">
                <a16:creationId xmlns:a16="http://schemas.microsoft.com/office/drawing/2014/main" id="{62C8625F-E45E-613A-27BA-955F91771137}"/>
              </a:ext>
            </a:extLst>
          </p:cNvPr>
          <p:cNvSpPr/>
          <p:nvPr/>
        </p:nvSpPr>
        <p:spPr>
          <a:xfrm>
            <a:off x="5788581" y="6400561"/>
            <a:ext cx="3507581" cy="228481"/>
          </a:xfrm>
          <a:prstGeom prst="rect">
            <a:avLst/>
          </a:prstGeom>
          <a:noFill/>
          <a:ln/>
        </p:spPr>
        <p:txBody>
          <a:bodyPr wrap="none" rtlCol="0" anchor="t"/>
          <a:lstStyle/>
          <a:p>
            <a:pPr marL="0" indent="0" algn="ctr">
              <a:lnSpc>
                <a:spcPts val="2193"/>
              </a:lnSpc>
              <a:buNone/>
            </a:pPr>
            <a:endParaRPr lang="en-US" sz="1755" dirty="0">
              <a:latin typeface="Nunito" pitchFamily="2" charset="0"/>
            </a:endParaRPr>
          </a:p>
        </p:txBody>
      </p:sp>
      <p:grpSp>
        <p:nvGrpSpPr>
          <p:cNvPr id="22" name="Group 21">
            <a:extLst>
              <a:ext uri="{FF2B5EF4-FFF2-40B4-BE49-F238E27FC236}">
                <a16:creationId xmlns:a16="http://schemas.microsoft.com/office/drawing/2014/main" id="{F10876A5-31DB-A9DF-8086-457F2CCD49E3}"/>
              </a:ext>
            </a:extLst>
          </p:cNvPr>
          <p:cNvGrpSpPr/>
          <p:nvPr/>
        </p:nvGrpSpPr>
        <p:grpSpPr>
          <a:xfrm>
            <a:off x="3580862" y="1326951"/>
            <a:ext cx="8032018" cy="661133"/>
            <a:chOff x="2607232" y="830648"/>
            <a:chExt cx="7468676" cy="661133"/>
          </a:xfrm>
        </p:grpSpPr>
        <p:sp>
          <p:nvSpPr>
            <p:cNvPr id="4" name="Text 1">
              <a:extLst>
                <a:ext uri="{FF2B5EF4-FFF2-40B4-BE49-F238E27FC236}">
                  <a16:creationId xmlns:a16="http://schemas.microsoft.com/office/drawing/2014/main" id="{7C542F0B-51B5-3387-4389-136866C87299}"/>
                </a:ext>
              </a:extLst>
            </p:cNvPr>
            <p:cNvSpPr/>
            <p:nvPr/>
          </p:nvSpPr>
          <p:spPr>
            <a:xfrm>
              <a:off x="3349222" y="830648"/>
              <a:ext cx="6726686" cy="661133"/>
            </a:xfrm>
            <a:prstGeom prst="rect">
              <a:avLst/>
            </a:prstGeom>
            <a:noFill/>
            <a:ln/>
          </p:spPr>
          <p:txBody>
            <a:bodyPr wrap="square" rtlCol="0" anchor="t"/>
            <a:lstStyle/>
            <a:p>
              <a:pPr>
                <a:lnSpc>
                  <a:spcPts val="3919"/>
                </a:lnSpc>
              </a:pPr>
              <a:r>
                <a:rPr lang="en-US" sz="4400" b="1" dirty="0">
                  <a:solidFill>
                    <a:srgbClr val="000000"/>
                  </a:solidFill>
                  <a:latin typeface="Nunito Bold"/>
                </a:rPr>
                <a:t>QUANTIFYING WASTAGE</a:t>
              </a:r>
            </a:p>
          </p:txBody>
        </p:sp>
        <p:pic>
          <p:nvPicPr>
            <p:cNvPr id="33" name="Picture 32">
              <a:extLst>
                <a:ext uri="{FF2B5EF4-FFF2-40B4-BE49-F238E27FC236}">
                  <a16:creationId xmlns:a16="http://schemas.microsoft.com/office/drawing/2014/main" id="{4806A451-9EBB-F0EB-6A0D-5555F85F8D67}"/>
                </a:ext>
              </a:extLst>
            </p:cNvPr>
            <p:cNvPicPr>
              <a:picLocks noChangeAspect="1"/>
            </p:cNvPicPr>
            <p:nvPr/>
          </p:nvPicPr>
          <p:blipFill>
            <a:blip r:embed="rId4"/>
            <a:stretch>
              <a:fillRect/>
            </a:stretch>
          </p:blipFill>
          <p:spPr>
            <a:xfrm>
              <a:off x="2607232" y="830648"/>
              <a:ext cx="492606" cy="434109"/>
            </a:xfrm>
            <a:prstGeom prst="rect">
              <a:avLst/>
            </a:prstGeom>
          </p:spPr>
        </p:pic>
      </p:grpSp>
      <p:pic>
        <p:nvPicPr>
          <p:cNvPr id="7" name="Picture 2"/>
          <p:cNvPicPr>
            <a:picLocks noChangeAspect="1"/>
          </p:cNvPicPr>
          <p:nvPr/>
        </p:nvPicPr>
        <p:blipFill>
          <a:blip r:embed="rId5"/>
          <a:stretch>
            <a:fillRect/>
          </a:stretch>
        </p:blipFill>
        <p:spPr>
          <a:xfrm>
            <a:off x="2617197" y="2895275"/>
            <a:ext cx="9396006" cy="4971524"/>
          </a:xfrm>
          <a:prstGeom prst="rect">
            <a:avLst/>
          </a:prstGeom>
        </p:spPr>
      </p:pic>
      <p:sp>
        <p:nvSpPr>
          <p:cNvPr id="8" name="TextBox 3"/>
          <p:cNvSpPr txBox="1"/>
          <p:nvPr/>
        </p:nvSpPr>
        <p:spPr>
          <a:xfrm>
            <a:off x="8834795" y="2922785"/>
            <a:ext cx="783123" cy="337015"/>
          </a:xfrm>
          <a:prstGeom prst="rect">
            <a:avLst/>
          </a:prstGeom>
        </p:spPr>
        <p:txBody>
          <a:bodyPr wrap="square" lIns="0" tIns="0" rIns="0" bIns="0" rtlCol="0" anchor="t">
            <a:spAutoFit/>
          </a:bodyPr>
          <a:lstStyle/>
          <a:p>
            <a:pPr>
              <a:lnSpc>
                <a:spcPts val="2799"/>
              </a:lnSpc>
            </a:pPr>
            <a:r>
              <a:rPr lang="en-US" sz="1999" dirty="0">
                <a:solidFill>
                  <a:srgbClr val="000000"/>
                </a:solidFill>
                <a:latin typeface="Nunito Medium"/>
              </a:rPr>
              <a:t>Lunch</a:t>
            </a:r>
          </a:p>
        </p:txBody>
      </p:sp>
      <p:grpSp>
        <p:nvGrpSpPr>
          <p:cNvPr id="23" name="Group 4"/>
          <p:cNvGrpSpPr/>
          <p:nvPr/>
        </p:nvGrpSpPr>
        <p:grpSpPr>
          <a:xfrm>
            <a:off x="8422047" y="2971999"/>
            <a:ext cx="231773" cy="231773"/>
            <a:chOff x="0" y="0"/>
            <a:chExt cx="812800" cy="812800"/>
          </a:xfrm>
        </p:grpSpPr>
        <p:sp>
          <p:nvSpPr>
            <p:cNvPr id="24"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7D59"/>
            </a:solidFill>
          </p:spPr>
        </p:sp>
        <p:sp>
          <p:nvSpPr>
            <p:cNvPr id="25" name="TextBox 6"/>
            <p:cNvSpPr txBox="1"/>
            <p:nvPr/>
          </p:nvSpPr>
          <p:spPr>
            <a:xfrm>
              <a:off x="76200" y="0"/>
              <a:ext cx="660400" cy="736600"/>
            </a:xfrm>
            <a:prstGeom prst="rect">
              <a:avLst/>
            </a:prstGeom>
          </p:spPr>
          <p:txBody>
            <a:bodyPr lIns="50800" tIns="50800" rIns="50800" bIns="50800" rtlCol="0" anchor="ctr"/>
            <a:lstStyle/>
            <a:p>
              <a:pPr algn="ctr">
                <a:lnSpc>
                  <a:spcPts val="2051"/>
                </a:lnSpc>
              </a:pPr>
              <a:endParaRPr dirty="0"/>
            </a:p>
          </p:txBody>
        </p:sp>
      </p:grpSp>
      <p:grpSp>
        <p:nvGrpSpPr>
          <p:cNvPr id="26" name="Group 7"/>
          <p:cNvGrpSpPr/>
          <p:nvPr/>
        </p:nvGrpSpPr>
        <p:grpSpPr>
          <a:xfrm>
            <a:off x="10193717" y="2971999"/>
            <a:ext cx="231773" cy="231773"/>
            <a:chOff x="0" y="0"/>
            <a:chExt cx="812800" cy="812800"/>
          </a:xfrm>
        </p:grpSpPr>
        <p:sp>
          <p:nvSpPr>
            <p:cNvPr id="27"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D9A5"/>
            </a:solidFill>
          </p:spPr>
        </p:sp>
        <p:sp>
          <p:nvSpPr>
            <p:cNvPr id="28" name="TextBox 9"/>
            <p:cNvSpPr txBox="1"/>
            <p:nvPr/>
          </p:nvSpPr>
          <p:spPr>
            <a:xfrm>
              <a:off x="76200" y="0"/>
              <a:ext cx="660400" cy="736600"/>
            </a:xfrm>
            <a:prstGeom prst="rect">
              <a:avLst/>
            </a:prstGeom>
          </p:spPr>
          <p:txBody>
            <a:bodyPr lIns="50800" tIns="50800" rIns="50800" bIns="50800" rtlCol="0" anchor="ctr"/>
            <a:lstStyle/>
            <a:p>
              <a:pPr algn="ctr">
                <a:lnSpc>
                  <a:spcPts val="2051"/>
                </a:lnSpc>
              </a:pPr>
              <a:endParaRPr/>
            </a:p>
          </p:txBody>
        </p:sp>
      </p:grpSp>
      <p:sp>
        <p:nvSpPr>
          <p:cNvPr id="29" name="TextBox 10"/>
          <p:cNvSpPr txBox="1"/>
          <p:nvPr/>
        </p:nvSpPr>
        <p:spPr>
          <a:xfrm>
            <a:off x="3534287" y="2846473"/>
            <a:ext cx="4196965" cy="482824"/>
          </a:xfrm>
          <a:prstGeom prst="rect">
            <a:avLst/>
          </a:prstGeom>
        </p:spPr>
        <p:txBody>
          <a:bodyPr wrap="square" lIns="0" tIns="0" rIns="0" bIns="0" rtlCol="0" anchor="t">
            <a:spAutoFit/>
          </a:bodyPr>
          <a:lstStyle/>
          <a:p>
            <a:pPr>
              <a:lnSpc>
                <a:spcPts val="3919"/>
              </a:lnSpc>
            </a:pPr>
            <a:endParaRPr lang="en-US" sz="2799" b="1" dirty="0">
              <a:solidFill>
                <a:srgbClr val="497D59"/>
              </a:solidFill>
              <a:latin typeface="Nunito Bold"/>
            </a:endParaRPr>
          </a:p>
        </p:txBody>
      </p:sp>
      <p:sp>
        <p:nvSpPr>
          <p:cNvPr id="30" name="TextBox 11"/>
          <p:cNvSpPr txBox="1"/>
          <p:nvPr/>
        </p:nvSpPr>
        <p:spPr>
          <a:xfrm>
            <a:off x="10608778" y="2924026"/>
            <a:ext cx="783122" cy="337015"/>
          </a:xfrm>
          <a:prstGeom prst="rect">
            <a:avLst/>
          </a:prstGeom>
        </p:spPr>
        <p:txBody>
          <a:bodyPr wrap="square" lIns="0" tIns="0" rIns="0" bIns="0" rtlCol="0" anchor="t">
            <a:spAutoFit/>
          </a:bodyPr>
          <a:lstStyle/>
          <a:p>
            <a:pPr>
              <a:lnSpc>
                <a:spcPts val="2799"/>
              </a:lnSpc>
            </a:pPr>
            <a:r>
              <a:rPr lang="en-US" sz="1999" dirty="0">
                <a:solidFill>
                  <a:srgbClr val="000000"/>
                </a:solidFill>
                <a:latin typeface="Nunito Medium"/>
              </a:rPr>
              <a:t>Dinner</a:t>
            </a:r>
          </a:p>
        </p:txBody>
      </p:sp>
      <p:sp>
        <p:nvSpPr>
          <p:cNvPr id="31" name="TextBox 3">
            <a:extLst>
              <a:ext uri="{FF2B5EF4-FFF2-40B4-BE49-F238E27FC236}">
                <a16:creationId xmlns:a16="http://schemas.microsoft.com/office/drawing/2014/main" id="{6AEF8BD5-068E-21DE-FFD3-8E52289C2137}"/>
              </a:ext>
            </a:extLst>
          </p:cNvPr>
          <p:cNvSpPr txBox="1"/>
          <p:nvPr/>
        </p:nvSpPr>
        <p:spPr>
          <a:xfrm>
            <a:off x="2270760" y="5032993"/>
            <a:ext cx="1122287" cy="696088"/>
          </a:xfrm>
          <a:prstGeom prst="rect">
            <a:avLst/>
          </a:prstGeom>
        </p:spPr>
        <p:txBody>
          <a:bodyPr wrap="square" lIns="0" tIns="0" rIns="0" bIns="0" rtlCol="0" anchor="t">
            <a:spAutoFit/>
          </a:bodyPr>
          <a:lstStyle/>
          <a:p>
            <a:pPr>
              <a:lnSpc>
                <a:spcPts val="2799"/>
              </a:lnSpc>
            </a:pPr>
            <a:r>
              <a:rPr lang="en-US" sz="1999" dirty="0">
                <a:solidFill>
                  <a:srgbClr val="000000"/>
                </a:solidFill>
                <a:latin typeface="Nunito Medium"/>
              </a:rPr>
              <a:t>Volume (cubic cm)</a:t>
            </a:r>
          </a:p>
        </p:txBody>
      </p:sp>
      <p:sp>
        <p:nvSpPr>
          <p:cNvPr id="32" name="TextBox 3">
            <a:extLst>
              <a:ext uri="{FF2B5EF4-FFF2-40B4-BE49-F238E27FC236}">
                <a16:creationId xmlns:a16="http://schemas.microsoft.com/office/drawing/2014/main" id="{1C111179-7B29-D569-99BF-26786EDBB834}"/>
              </a:ext>
            </a:extLst>
          </p:cNvPr>
          <p:cNvSpPr txBox="1"/>
          <p:nvPr/>
        </p:nvSpPr>
        <p:spPr>
          <a:xfrm>
            <a:off x="7211136" y="7173648"/>
            <a:ext cx="2085026" cy="337015"/>
          </a:xfrm>
          <a:prstGeom prst="rect">
            <a:avLst/>
          </a:prstGeom>
        </p:spPr>
        <p:txBody>
          <a:bodyPr wrap="square" lIns="0" tIns="0" rIns="0" bIns="0" rtlCol="0" anchor="t">
            <a:spAutoFit/>
          </a:bodyPr>
          <a:lstStyle/>
          <a:p>
            <a:pPr>
              <a:lnSpc>
                <a:spcPts val="2799"/>
              </a:lnSpc>
            </a:pPr>
            <a:r>
              <a:rPr lang="en-US" sz="1999" dirty="0">
                <a:solidFill>
                  <a:srgbClr val="000000"/>
                </a:solidFill>
                <a:latin typeface="Nunito Medium"/>
              </a:rPr>
              <a:t>Date</a:t>
            </a:r>
          </a:p>
        </p:txBody>
      </p:sp>
    </p:spTree>
    <p:extLst>
      <p:ext uri="{BB962C8B-B14F-4D97-AF65-F5344CB8AC3E}">
        <p14:creationId xmlns:p14="http://schemas.microsoft.com/office/powerpoint/2010/main" val="2919983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2134315" y="964106"/>
            <a:ext cx="10361771" cy="694373"/>
          </a:xfrm>
          <a:prstGeom prst="rect">
            <a:avLst/>
          </a:prstGeom>
          <a:noFill/>
          <a:ln/>
        </p:spPr>
        <p:txBody>
          <a:bodyPr wrap="none" rtlCol="0" anchor="t"/>
          <a:lstStyle/>
          <a:p>
            <a:pPr marL="0" indent="0">
              <a:lnSpc>
                <a:spcPts val="5468"/>
              </a:lnSpc>
              <a:buNone/>
            </a:pPr>
            <a:r>
              <a:rPr lang="en-US" sz="4400" b="1" dirty="0">
                <a:solidFill>
                  <a:srgbClr val="00002E"/>
                </a:solidFill>
                <a:latin typeface="Nunito" pitchFamily="2" charset="0"/>
                <a:ea typeface="Nunito" pitchFamily="34" charset="-122"/>
                <a:cs typeface="Nunito" pitchFamily="34" charset="-120"/>
              </a:rPr>
              <a:t>Proposed Solution: Introduction of App</a:t>
            </a:r>
            <a:endParaRPr lang="en-US" sz="4400" dirty="0">
              <a:latin typeface="Nunito" pitchFamily="2" charset="0"/>
            </a:endParaRPr>
          </a:p>
        </p:txBody>
      </p:sp>
      <p:sp>
        <p:nvSpPr>
          <p:cNvPr id="5" name="Shape 2"/>
          <p:cNvSpPr/>
          <p:nvPr/>
        </p:nvSpPr>
        <p:spPr>
          <a:xfrm>
            <a:off x="1385491" y="2287613"/>
            <a:ext cx="499943" cy="499943"/>
          </a:xfrm>
          <a:prstGeom prst="roundRect">
            <a:avLst>
              <a:gd name="adj" fmla="val 80001"/>
            </a:avLst>
          </a:prstGeom>
          <a:solidFill>
            <a:srgbClr val="F3F3FF"/>
          </a:solidFill>
          <a:ln w="22860">
            <a:solidFill>
              <a:srgbClr val="2D4DF2"/>
            </a:solidFill>
            <a:prstDash val="solid"/>
          </a:ln>
        </p:spPr>
      </p:sp>
      <p:sp>
        <p:nvSpPr>
          <p:cNvPr id="6" name="Text 3"/>
          <p:cNvSpPr/>
          <p:nvPr/>
        </p:nvSpPr>
        <p:spPr>
          <a:xfrm>
            <a:off x="1535390" y="2298805"/>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2" charset="0"/>
                <a:ea typeface="Nunito" pitchFamily="34" charset="-122"/>
                <a:cs typeface="Nunito" pitchFamily="34" charset="-120"/>
              </a:rPr>
              <a:t>1</a:t>
            </a:r>
            <a:endParaRPr lang="en-US" sz="2624" dirty="0">
              <a:latin typeface="Nunito" pitchFamily="2" charset="0"/>
            </a:endParaRPr>
          </a:p>
        </p:txBody>
      </p:sp>
      <p:sp>
        <p:nvSpPr>
          <p:cNvPr id="7" name="Text 4"/>
          <p:cNvSpPr/>
          <p:nvPr/>
        </p:nvSpPr>
        <p:spPr>
          <a:xfrm>
            <a:off x="2260005" y="2379172"/>
            <a:ext cx="3964150" cy="347186"/>
          </a:xfrm>
          <a:prstGeom prst="rect">
            <a:avLst/>
          </a:prstGeom>
          <a:noFill/>
          <a:ln/>
        </p:spPr>
        <p:txBody>
          <a:bodyPr wrap="none" rtlCol="0" anchor="t"/>
          <a:lstStyle/>
          <a:p>
            <a:pPr marL="0" indent="0">
              <a:lnSpc>
                <a:spcPts val="2734"/>
              </a:lnSpc>
              <a:buNone/>
            </a:pPr>
            <a:endParaRPr lang="en-US" sz="2187" dirty="0">
              <a:latin typeface="Nunito" pitchFamily="2" charset="0"/>
            </a:endParaRPr>
          </a:p>
        </p:txBody>
      </p:sp>
      <p:sp>
        <p:nvSpPr>
          <p:cNvPr id="8" name="Text 5"/>
          <p:cNvSpPr/>
          <p:nvPr/>
        </p:nvSpPr>
        <p:spPr>
          <a:xfrm>
            <a:off x="2010623" y="2897992"/>
            <a:ext cx="3245648" cy="1421606"/>
          </a:xfrm>
          <a:prstGeom prst="rect">
            <a:avLst/>
          </a:prstGeom>
          <a:noFill/>
          <a:ln/>
        </p:spPr>
        <p:txBody>
          <a:bodyPr wrap="square" rtlCol="0" anchor="t"/>
          <a:lstStyle/>
          <a:p>
            <a:pPr marL="0" indent="0">
              <a:lnSpc>
                <a:spcPts val="2799"/>
              </a:lnSpc>
              <a:buNone/>
            </a:pPr>
            <a:r>
              <a:rPr lang="en-US" sz="2000" dirty="0">
                <a:solidFill>
                  <a:srgbClr val="00002E"/>
                </a:solidFill>
                <a:latin typeface="Nunito" pitchFamily="2" charset="0"/>
                <a:ea typeface="PT Sans" pitchFamily="34" charset="-122"/>
                <a:cs typeface="PT Sans" pitchFamily="34" charset="-120"/>
              </a:rPr>
              <a:t>Enable users to provide daily responses on whether they are coming for lunch/dinner.</a:t>
            </a:r>
            <a:endParaRPr lang="en-US" sz="2000" dirty="0">
              <a:latin typeface="Nunito" pitchFamily="2" charset="0"/>
            </a:endParaRPr>
          </a:p>
        </p:txBody>
      </p:sp>
      <p:sp>
        <p:nvSpPr>
          <p:cNvPr id="9" name="Shape 6"/>
          <p:cNvSpPr/>
          <p:nvPr/>
        </p:nvSpPr>
        <p:spPr>
          <a:xfrm>
            <a:off x="9559892" y="2302853"/>
            <a:ext cx="499943" cy="499943"/>
          </a:xfrm>
          <a:prstGeom prst="roundRect">
            <a:avLst>
              <a:gd name="adj" fmla="val 80001"/>
            </a:avLst>
          </a:prstGeom>
          <a:solidFill>
            <a:srgbClr val="F3F3FF"/>
          </a:solidFill>
          <a:ln w="22860">
            <a:solidFill>
              <a:srgbClr val="015F98"/>
            </a:solidFill>
            <a:prstDash val="solid"/>
          </a:ln>
        </p:spPr>
      </p:sp>
      <p:sp>
        <p:nvSpPr>
          <p:cNvPr id="10" name="Text 7"/>
          <p:cNvSpPr/>
          <p:nvPr/>
        </p:nvSpPr>
        <p:spPr>
          <a:xfrm>
            <a:off x="9709792" y="2314045"/>
            <a:ext cx="200025" cy="416481"/>
          </a:xfrm>
          <a:prstGeom prst="rect">
            <a:avLst/>
          </a:prstGeom>
          <a:noFill/>
          <a:ln/>
        </p:spPr>
        <p:txBody>
          <a:bodyPr wrap="none" rtlCol="0" anchor="t"/>
          <a:lstStyle/>
          <a:p>
            <a:pPr marL="0" indent="0" algn="ctr">
              <a:lnSpc>
                <a:spcPts val="3281"/>
              </a:lnSpc>
              <a:buNone/>
            </a:pPr>
            <a:r>
              <a:rPr lang="en-US" sz="2624" b="1" dirty="0">
                <a:solidFill>
                  <a:srgbClr val="015F98"/>
                </a:solidFill>
                <a:latin typeface="Nunito" pitchFamily="2" charset="0"/>
                <a:ea typeface="Nunito" pitchFamily="34" charset="-122"/>
                <a:cs typeface="Nunito" pitchFamily="34" charset="-120"/>
              </a:rPr>
              <a:t>2</a:t>
            </a:r>
            <a:endParaRPr lang="en-US" sz="2624" dirty="0">
              <a:latin typeface="Nunito" pitchFamily="2" charset="0"/>
            </a:endParaRPr>
          </a:p>
        </p:txBody>
      </p:sp>
      <p:sp>
        <p:nvSpPr>
          <p:cNvPr id="11" name="Text 8"/>
          <p:cNvSpPr/>
          <p:nvPr/>
        </p:nvSpPr>
        <p:spPr>
          <a:xfrm>
            <a:off x="10205805" y="2302972"/>
            <a:ext cx="2451073" cy="347186"/>
          </a:xfrm>
          <a:prstGeom prst="rect">
            <a:avLst/>
          </a:prstGeom>
          <a:noFill/>
          <a:ln/>
        </p:spPr>
        <p:txBody>
          <a:bodyPr wrap="none" rtlCol="0" anchor="t"/>
          <a:lstStyle/>
          <a:p>
            <a:pPr marL="0" indent="0">
              <a:lnSpc>
                <a:spcPts val="2734"/>
              </a:lnSpc>
              <a:buNone/>
            </a:pPr>
            <a:r>
              <a:rPr lang="en-US" sz="2000" b="1" dirty="0">
                <a:solidFill>
                  <a:srgbClr val="015F98"/>
                </a:solidFill>
                <a:latin typeface="Nunito" pitchFamily="2" charset="0"/>
                <a:ea typeface="Nunito" pitchFamily="34" charset="-122"/>
                <a:cs typeface="Nunito" pitchFamily="34" charset="-120"/>
              </a:rPr>
              <a:t>Menu Display</a:t>
            </a:r>
            <a:endParaRPr lang="en-US" sz="2000" dirty="0">
              <a:latin typeface="Nunito" pitchFamily="2" charset="0"/>
            </a:endParaRPr>
          </a:p>
        </p:txBody>
      </p:sp>
      <p:sp>
        <p:nvSpPr>
          <p:cNvPr id="12" name="Text 9"/>
          <p:cNvSpPr/>
          <p:nvPr/>
        </p:nvSpPr>
        <p:spPr>
          <a:xfrm>
            <a:off x="10205806" y="2647613"/>
            <a:ext cx="3860714" cy="1421606"/>
          </a:xfrm>
          <a:prstGeom prst="rect">
            <a:avLst/>
          </a:prstGeom>
          <a:noFill/>
          <a:ln/>
        </p:spPr>
        <p:txBody>
          <a:bodyPr wrap="square" rtlCol="0" anchor="t"/>
          <a:lstStyle/>
          <a:p>
            <a:pPr marL="0" indent="0">
              <a:lnSpc>
                <a:spcPts val="2799"/>
              </a:lnSpc>
              <a:buNone/>
            </a:pPr>
            <a:r>
              <a:rPr lang="en-US" sz="2000" dirty="0">
                <a:solidFill>
                  <a:srgbClr val="00002E"/>
                </a:solidFill>
                <a:latin typeface="Nunito" pitchFamily="2" charset="0"/>
                <a:ea typeface="PT Sans" pitchFamily="34" charset="-122"/>
                <a:cs typeface="PT Sans" pitchFamily="34" charset="-120"/>
              </a:rPr>
              <a:t>If the user confirms attendance, show today's menu and inquire about their food preferences, specifically rice or roti (or any other options).</a:t>
            </a:r>
            <a:endParaRPr lang="en-US" sz="2000" dirty="0">
              <a:latin typeface="Nunito" pitchFamily="2" charset="0"/>
            </a:endParaRPr>
          </a:p>
        </p:txBody>
      </p:sp>
      <p:sp>
        <p:nvSpPr>
          <p:cNvPr id="13" name="Shape 10"/>
          <p:cNvSpPr/>
          <p:nvPr/>
        </p:nvSpPr>
        <p:spPr>
          <a:xfrm>
            <a:off x="1385491" y="4661719"/>
            <a:ext cx="499943" cy="499943"/>
          </a:xfrm>
          <a:prstGeom prst="roundRect">
            <a:avLst>
              <a:gd name="adj" fmla="val 80001"/>
            </a:avLst>
          </a:prstGeom>
          <a:solidFill>
            <a:srgbClr val="F3F3FF"/>
          </a:solidFill>
          <a:ln w="22860">
            <a:solidFill>
              <a:srgbClr val="AD1F96"/>
            </a:solidFill>
            <a:prstDash val="solid"/>
          </a:ln>
        </p:spPr>
      </p:sp>
      <p:sp>
        <p:nvSpPr>
          <p:cNvPr id="14" name="Text 11"/>
          <p:cNvSpPr/>
          <p:nvPr/>
        </p:nvSpPr>
        <p:spPr>
          <a:xfrm>
            <a:off x="1535390" y="4672911"/>
            <a:ext cx="200025" cy="416481"/>
          </a:xfrm>
          <a:prstGeom prst="rect">
            <a:avLst/>
          </a:prstGeom>
          <a:noFill/>
          <a:ln/>
        </p:spPr>
        <p:txBody>
          <a:bodyPr wrap="none" rtlCol="0" anchor="t"/>
          <a:lstStyle/>
          <a:p>
            <a:pPr marL="0" indent="0" algn="ctr">
              <a:lnSpc>
                <a:spcPts val="3281"/>
              </a:lnSpc>
              <a:buNone/>
            </a:pPr>
            <a:r>
              <a:rPr lang="en-US" sz="2624" b="1" dirty="0">
                <a:solidFill>
                  <a:srgbClr val="AD1F96"/>
                </a:solidFill>
                <a:latin typeface="Nunito" pitchFamily="2" charset="0"/>
                <a:ea typeface="Nunito" pitchFamily="34" charset="-122"/>
                <a:cs typeface="Nunito" pitchFamily="34" charset="-120"/>
              </a:rPr>
              <a:t>3</a:t>
            </a:r>
            <a:endParaRPr lang="en-US" sz="2624" dirty="0">
              <a:latin typeface="Nunito" pitchFamily="2" charset="0"/>
            </a:endParaRPr>
          </a:p>
        </p:txBody>
      </p:sp>
      <p:sp>
        <p:nvSpPr>
          <p:cNvPr id="15" name="Text 12"/>
          <p:cNvSpPr/>
          <p:nvPr/>
        </p:nvSpPr>
        <p:spPr>
          <a:xfrm>
            <a:off x="2010622" y="4707558"/>
            <a:ext cx="2451073" cy="347186"/>
          </a:xfrm>
          <a:prstGeom prst="rect">
            <a:avLst/>
          </a:prstGeom>
          <a:noFill/>
          <a:ln/>
        </p:spPr>
        <p:txBody>
          <a:bodyPr wrap="none" rtlCol="0" anchor="t"/>
          <a:lstStyle/>
          <a:p>
            <a:pPr marL="0" indent="0">
              <a:lnSpc>
                <a:spcPts val="2734"/>
              </a:lnSpc>
              <a:buNone/>
            </a:pPr>
            <a:r>
              <a:rPr lang="en-US" sz="2000" b="1" dirty="0">
                <a:solidFill>
                  <a:srgbClr val="AD1F96"/>
                </a:solidFill>
                <a:latin typeface="Nunito" pitchFamily="2" charset="0"/>
                <a:ea typeface="Nunito" pitchFamily="34" charset="-122"/>
                <a:cs typeface="Nunito" pitchFamily="34" charset="-120"/>
              </a:rPr>
              <a:t>Feedback Section</a:t>
            </a:r>
            <a:endParaRPr lang="en-US" sz="2000" dirty="0">
              <a:latin typeface="Nunito" pitchFamily="2" charset="0"/>
            </a:endParaRPr>
          </a:p>
        </p:txBody>
      </p:sp>
      <p:sp>
        <p:nvSpPr>
          <p:cNvPr id="16" name="Text 13"/>
          <p:cNvSpPr/>
          <p:nvPr/>
        </p:nvSpPr>
        <p:spPr>
          <a:xfrm>
            <a:off x="2010624" y="5067440"/>
            <a:ext cx="3534260" cy="1421606"/>
          </a:xfrm>
          <a:prstGeom prst="rect">
            <a:avLst/>
          </a:prstGeom>
          <a:noFill/>
          <a:ln/>
        </p:spPr>
        <p:txBody>
          <a:bodyPr wrap="square" rtlCol="0" anchor="t"/>
          <a:lstStyle/>
          <a:p>
            <a:pPr marL="0" indent="0">
              <a:lnSpc>
                <a:spcPts val="2799"/>
              </a:lnSpc>
              <a:buNone/>
            </a:pPr>
            <a:r>
              <a:rPr lang="en-US" sz="2000" dirty="0">
                <a:solidFill>
                  <a:srgbClr val="00002E"/>
                </a:solidFill>
                <a:latin typeface="Nunito" pitchFamily="2" charset="0"/>
                <a:ea typeface="PT Sans" pitchFamily="34" charset="-122"/>
                <a:cs typeface="PT Sans" pitchFamily="34" charset="-120"/>
              </a:rPr>
              <a:t>Include a feedback section for users (hostelers) to express their opinions on the solution's feasibility or any other relevant feedback.</a:t>
            </a:r>
            <a:endParaRPr lang="en-US" sz="2000" dirty="0">
              <a:latin typeface="Nunito" pitchFamily="2" charset="0"/>
            </a:endParaRPr>
          </a:p>
        </p:txBody>
      </p:sp>
      <p:sp>
        <p:nvSpPr>
          <p:cNvPr id="17" name="Shape 14"/>
          <p:cNvSpPr/>
          <p:nvPr/>
        </p:nvSpPr>
        <p:spPr>
          <a:xfrm>
            <a:off x="9559892" y="4676959"/>
            <a:ext cx="499943" cy="499943"/>
          </a:xfrm>
          <a:prstGeom prst="roundRect">
            <a:avLst>
              <a:gd name="adj" fmla="val 80001"/>
            </a:avLst>
          </a:prstGeom>
          <a:solidFill>
            <a:srgbClr val="F3F3FF"/>
          </a:solidFill>
          <a:ln w="22860">
            <a:solidFill>
              <a:srgbClr val="2D4DF2"/>
            </a:solidFill>
            <a:prstDash val="solid"/>
          </a:ln>
        </p:spPr>
      </p:sp>
      <p:sp>
        <p:nvSpPr>
          <p:cNvPr id="18" name="Text 15"/>
          <p:cNvSpPr/>
          <p:nvPr/>
        </p:nvSpPr>
        <p:spPr>
          <a:xfrm>
            <a:off x="9709792" y="4688151"/>
            <a:ext cx="200025" cy="416481"/>
          </a:xfrm>
          <a:prstGeom prst="rect">
            <a:avLst/>
          </a:prstGeom>
          <a:noFill/>
          <a:ln/>
        </p:spPr>
        <p:txBody>
          <a:bodyPr wrap="none" rtlCol="0" anchor="t"/>
          <a:lstStyle/>
          <a:p>
            <a:pPr marL="0" indent="0" algn="ctr">
              <a:lnSpc>
                <a:spcPts val="3281"/>
              </a:lnSpc>
              <a:buNone/>
            </a:pPr>
            <a:r>
              <a:rPr lang="en-US" sz="2624" b="1" dirty="0">
                <a:solidFill>
                  <a:srgbClr val="2D4DF2"/>
                </a:solidFill>
                <a:latin typeface="Nunito" pitchFamily="2" charset="0"/>
                <a:ea typeface="Nunito" pitchFamily="34" charset="-122"/>
                <a:cs typeface="Nunito" pitchFamily="34" charset="-120"/>
              </a:rPr>
              <a:t>4</a:t>
            </a:r>
            <a:endParaRPr lang="en-US" sz="2624" dirty="0">
              <a:latin typeface="Nunito" pitchFamily="2" charset="0"/>
            </a:endParaRPr>
          </a:p>
        </p:txBody>
      </p:sp>
      <p:sp>
        <p:nvSpPr>
          <p:cNvPr id="19" name="Text 16"/>
          <p:cNvSpPr/>
          <p:nvPr/>
        </p:nvSpPr>
        <p:spPr>
          <a:xfrm>
            <a:off x="10205806" y="4677078"/>
            <a:ext cx="3259605" cy="347186"/>
          </a:xfrm>
          <a:prstGeom prst="rect">
            <a:avLst/>
          </a:prstGeom>
          <a:noFill/>
          <a:ln/>
        </p:spPr>
        <p:txBody>
          <a:bodyPr wrap="none" rtlCol="0" anchor="t"/>
          <a:lstStyle/>
          <a:p>
            <a:pPr marL="0" indent="0">
              <a:lnSpc>
                <a:spcPts val="2734"/>
              </a:lnSpc>
              <a:buNone/>
            </a:pPr>
            <a:r>
              <a:rPr lang="en-US" sz="2000" b="1" dirty="0">
                <a:solidFill>
                  <a:srgbClr val="2D4DF2"/>
                </a:solidFill>
                <a:latin typeface="Nunito" pitchFamily="2" charset="0"/>
                <a:ea typeface="Nunito" pitchFamily="34" charset="-122"/>
                <a:cs typeface="Nunito" pitchFamily="34" charset="-120"/>
              </a:rPr>
              <a:t>Attendance Verification</a:t>
            </a:r>
            <a:endParaRPr lang="en-US" sz="2000" dirty="0">
              <a:latin typeface="Nunito" pitchFamily="2" charset="0"/>
            </a:endParaRPr>
          </a:p>
        </p:txBody>
      </p:sp>
      <p:sp>
        <p:nvSpPr>
          <p:cNvPr id="20" name="Text 17"/>
          <p:cNvSpPr/>
          <p:nvPr/>
        </p:nvSpPr>
        <p:spPr>
          <a:xfrm>
            <a:off x="10205806" y="5047351"/>
            <a:ext cx="3860714" cy="1066205"/>
          </a:xfrm>
          <a:prstGeom prst="rect">
            <a:avLst/>
          </a:prstGeom>
          <a:noFill/>
          <a:ln/>
        </p:spPr>
        <p:txBody>
          <a:bodyPr wrap="square" rtlCol="0" anchor="t"/>
          <a:lstStyle/>
          <a:p>
            <a:pPr marL="0" indent="0">
              <a:lnSpc>
                <a:spcPts val="2799"/>
              </a:lnSpc>
              <a:buNone/>
            </a:pPr>
            <a:r>
              <a:rPr lang="en-US" sz="2000" dirty="0">
                <a:solidFill>
                  <a:srgbClr val="00002E"/>
                </a:solidFill>
                <a:latin typeface="Nunito" pitchFamily="2" charset="0"/>
                <a:ea typeface="PT Sans" pitchFamily="34" charset="-122"/>
                <a:cs typeface="PT Sans" pitchFamily="34" charset="-120"/>
              </a:rPr>
              <a:t>Implement a QR code scanning system to verify whether the user has physically attended the meal session.</a:t>
            </a:r>
            <a:endParaRPr lang="en-US" sz="2000" dirty="0">
              <a:latin typeface="Nunito" pitchFamily="2" charset="0"/>
            </a:endParaRPr>
          </a:p>
        </p:txBody>
      </p:sp>
      <p:sp>
        <p:nvSpPr>
          <p:cNvPr id="30" name="TextBox 29">
            <a:extLst>
              <a:ext uri="{FF2B5EF4-FFF2-40B4-BE49-F238E27FC236}">
                <a16:creationId xmlns:a16="http://schemas.microsoft.com/office/drawing/2014/main" id="{78FF5F97-C932-3EFA-F4F8-32FE2571879A}"/>
              </a:ext>
            </a:extLst>
          </p:cNvPr>
          <p:cNvSpPr txBox="1"/>
          <p:nvPr/>
        </p:nvSpPr>
        <p:spPr>
          <a:xfrm>
            <a:off x="1987543" y="2196307"/>
            <a:ext cx="2476532" cy="797654"/>
          </a:xfrm>
          <a:prstGeom prst="rect">
            <a:avLst/>
          </a:prstGeom>
          <a:noFill/>
        </p:spPr>
        <p:txBody>
          <a:bodyPr wrap="square">
            <a:spAutoFit/>
          </a:bodyPr>
          <a:lstStyle/>
          <a:p>
            <a:pPr>
              <a:lnSpc>
                <a:spcPts val="2799"/>
              </a:lnSpc>
            </a:pPr>
            <a:r>
              <a:rPr lang="en-US" sz="2000" b="1" dirty="0">
                <a:solidFill>
                  <a:srgbClr val="2D4DF2"/>
                </a:solidFill>
                <a:latin typeface="Nunito" pitchFamily="2" charset="0"/>
                <a:ea typeface="Nunito" pitchFamily="34" charset="-122"/>
                <a:cs typeface="Nunito" pitchFamily="34" charset="-120"/>
              </a:rPr>
              <a:t>Daily Attendance Confirmation</a:t>
            </a:r>
            <a:endParaRPr lang="en-US" sz="2000" dirty="0">
              <a:latin typeface="Nunito" pitchFamily="2" charset="0"/>
            </a:endParaRPr>
          </a:p>
        </p:txBody>
      </p:sp>
      <p:sp>
        <p:nvSpPr>
          <p:cNvPr id="31" name="Shape 2">
            <a:extLst>
              <a:ext uri="{FF2B5EF4-FFF2-40B4-BE49-F238E27FC236}">
                <a16:creationId xmlns:a16="http://schemas.microsoft.com/office/drawing/2014/main" id="{370BB796-0055-3237-EDCE-3DD84DE36E35}"/>
              </a:ext>
            </a:extLst>
          </p:cNvPr>
          <p:cNvSpPr/>
          <p:nvPr/>
        </p:nvSpPr>
        <p:spPr>
          <a:xfrm>
            <a:off x="5359397" y="2578786"/>
            <a:ext cx="4054213" cy="3910260"/>
          </a:xfrm>
          <a:prstGeom prst="roundRect">
            <a:avLst>
              <a:gd name="adj" fmla="val 11589"/>
            </a:avLst>
          </a:prstGeom>
          <a:solidFill>
            <a:srgbClr val="F3F3FF"/>
          </a:solidFill>
          <a:ln w="22860">
            <a:solidFill>
              <a:srgbClr val="2D4DF2"/>
            </a:solidFill>
            <a:prstDash val="solid"/>
          </a:ln>
        </p:spPr>
      </p:sp>
      <p:pic>
        <p:nvPicPr>
          <p:cNvPr id="26" name="Picture 25">
            <a:extLst>
              <a:ext uri="{FF2B5EF4-FFF2-40B4-BE49-F238E27FC236}">
                <a16:creationId xmlns:a16="http://schemas.microsoft.com/office/drawing/2014/main" id="{68E947DE-A1AB-9454-EBDA-6AE00D04758A}"/>
              </a:ext>
            </a:extLst>
          </p:cNvPr>
          <p:cNvPicPr>
            <a:picLocks noChangeAspect="1"/>
          </p:cNvPicPr>
          <p:nvPr/>
        </p:nvPicPr>
        <p:blipFill>
          <a:blip r:embed="rId4"/>
          <a:stretch>
            <a:fillRect/>
          </a:stretch>
        </p:blipFill>
        <p:spPr>
          <a:xfrm>
            <a:off x="5614965" y="3231062"/>
            <a:ext cx="1723003" cy="3738804"/>
          </a:xfrm>
          <a:prstGeom prst="rect">
            <a:avLst/>
          </a:prstGeom>
        </p:spPr>
      </p:pic>
      <p:pic>
        <p:nvPicPr>
          <p:cNvPr id="28" name="Picture 27">
            <a:extLst>
              <a:ext uri="{FF2B5EF4-FFF2-40B4-BE49-F238E27FC236}">
                <a16:creationId xmlns:a16="http://schemas.microsoft.com/office/drawing/2014/main" id="{F8C38C10-CFC8-6CF8-FA40-97071A3F3D71}"/>
              </a:ext>
            </a:extLst>
          </p:cNvPr>
          <p:cNvPicPr>
            <a:picLocks noChangeAspect="1"/>
          </p:cNvPicPr>
          <p:nvPr/>
        </p:nvPicPr>
        <p:blipFill>
          <a:blip r:embed="rId5"/>
          <a:stretch>
            <a:fillRect/>
          </a:stretch>
        </p:blipFill>
        <p:spPr>
          <a:xfrm>
            <a:off x="7424635" y="1999185"/>
            <a:ext cx="1723003" cy="37388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1372</Words>
  <Application>Microsoft Office PowerPoint</Application>
  <PresentationFormat>Custom</PresentationFormat>
  <Paragraphs>193</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Nunito</vt:lpstr>
      <vt:lpstr>Nunito Bold</vt:lpstr>
      <vt:lpstr>Nunito Medium</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Vishesh Katiyar</cp:lastModifiedBy>
  <cp:revision>17</cp:revision>
  <dcterms:created xsi:type="dcterms:W3CDTF">2024-02-08T10:56:08Z</dcterms:created>
  <dcterms:modified xsi:type="dcterms:W3CDTF">2024-02-09T18:25:48Z</dcterms:modified>
</cp:coreProperties>
</file>